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2"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73" r:id="rId3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04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28FE-56C3-DC2F-289C-2D8EFD666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4881C-8B0C-479D-C7A4-C49B78EC5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DB758-DF73-CD9D-C575-9D30C945F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3DE074-7838-529A-5D98-7C636B12097B}"/>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7575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hargav3000/A-Driving-Decision-Strategy-based-on-Machine-Learning-for-Autonomous-vehicle"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64397" y="2735401"/>
            <a:ext cx="12902327" cy="617101"/>
          </a:xfrm>
          <a:prstGeom prst="rect">
            <a:avLst/>
          </a:prstGeom>
          <a:noFill/>
          <a:ln/>
        </p:spPr>
        <p:txBody>
          <a:bodyPr wrap="none" lIns="0" tIns="0" rIns="0" bIns="0" rtlCol="0" anchor="t"/>
          <a:lstStyle/>
          <a:p>
            <a:pPr marL="0" indent="0">
              <a:lnSpc>
                <a:spcPts val="4850"/>
              </a:lnSpc>
              <a:buNone/>
            </a:pPr>
            <a:r>
              <a:rPr lang="en-US" sz="3200" b="1" kern="0" spc="-117" dirty="0">
                <a:solidFill>
                  <a:srgbClr val="000000"/>
                </a:solidFill>
                <a:latin typeface="Inter" pitchFamily="34" charset="0"/>
                <a:ea typeface="Inter" pitchFamily="34" charset="-122"/>
                <a:cs typeface="Inter" pitchFamily="34" charset="-120"/>
              </a:rPr>
              <a:t>                                        A Driving Decision Strategy based on                                           </a:t>
            </a:r>
            <a:endParaRPr lang="en-US" sz="3200" dirty="0"/>
          </a:p>
        </p:txBody>
      </p:sp>
      <p:sp>
        <p:nvSpPr>
          <p:cNvPr id="4" name="Text 2"/>
          <p:cNvSpPr/>
          <p:nvPr/>
        </p:nvSpPr>
        <p:spPr>
          <a:xfrm>
            <a:off x="864036" y="3377208"/>
            <a:ext cx="12234267" cy="617101"/>
          </a:xfrm>
          <a:prstGeom prst="rect">
            <a:avLst/>
          </a:prstGeom>
          <a:noFill/>
          <a:ln/>
        </p:spPr>
        <p:txBody>
          <a:bodyPr wrap="none" lIns="0" tIns="0" rIns="0" bIns="0" rtlCol="0" anchor="t"/>
          <a:lstStyle/>
          <a:p>
            <a:pPr marL="0" indent="0">
              <a:lnSpc>
                <a:spcPts val="4850"/>
              </a:lnSpc>
              <a:buNone/>
            </a:pPr>
            <a:r>
              <a:rPr lang="en-US" sz="3200" b="1" kern="0" spc="-117">
                <a:solidFill>
                  <a:srgbClr val="000000"/>
                </a:solidFill>
                <a:latin typeface="Inter" pitchFamily="34" charset="0"/>
                <a:ea typeface="Inter" pitchFamily="34" charset="-122"/>
                <a:cs typeface="Inter" pitchFamily="34" charset="-120"/>
              </a:rPr>
              <a:t>                                     Machine </a:t>
            </a:r>
            <a:r>
              <a:rPr lang="en-US" sz="3200" b="1" kern="0" spc="-117" dirty="0">
                <a:solidFill>
                  <a:srgbClr val="000000"/>
                </a:solidFill>
                <a:latin typeface="Inter" pitchFamily="34" charset="0"/>
                <a:ea typeface="Inter" pitchFamily="34" charset="-122"/>
                <a:cs typeface="Inter" pitchFamily="34" charset="-120"/>
              </a:rPr>
              <a:t>learning for Autonomous vehicle          </a:t>
            </a:r>
            <a:endParaRPr lang="en-US" sz="3200" dirty="0"/>
          </a:p>
        </p:txBody>
      </p:sp>
      <p:sp>
        <p:nvSpPr>
          <p:cNvPr id="5" name="Text 3"/>
          <p:cNvSpPr/>
          <p:nvPr/>
        </p:nvSpPr>
        <p:spPr>
          <a:xfrm>
            <a:off x="864037" y="3654862"/>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864037" y="4327565"/>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1" name="Picture 10">
            <a:extLst>
              <a:ext uri="{FF2B5EF4-FFF2-40B4-BE49-F238E27FC236}">
                <a16:creationId xmlns:a16="http://schemas.microsoft.com/office/drawing/2014/main" id="{5003B33A-6BC1-DBF5-522A-B351D2808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 y="123389"/>
            <a:ext cx="14629765" cy="1385570"/>
          </a:xfrm>
          <a:prstGeom prst="rect">
            <a:avLst/>
          </a:prstGeom>
        </p:spPr>
      </p:pic>
      <p:sp>
        <p:nvSpPr>
          <p:cNvPr id="12" name="TextBox 11">
            <a:extLst>
              <a:ext uri="{FF2B5EF4-FFF2-40B4-BE49-F238E27FC236}">
                <a16:creationId xmlns:a16="http://schemas.microsoft.com/office/drawing/2014/main" id="{7BACB23E-9F31-781B-603C-139570C66C98}"/>
              </a:ext>
            </a:extLst>
          </p:cNvPr>
          <p:cNvSpPr txBox="1"/>
          <p:nvPr/>
        </p:nvSpPr>
        <p:spPr>
          <a:xfrm>
            <a:off x="440290" y="5345450"/>
            <a:ext cx="13576793" cy="1600438"/>
          </a:xfrm>
          <a:prstGeom prst="rect">
            <a:avLst/>
          </a:prstGeom>
          <a:noFill/>
        </p:spPr>
        <p:txBody>
          <a:bodyPr wrap="square" rtlCol="0">
            <a:spAutoFit/>
          </a:bodyPr>
          <a:lstStyle/>
          <a:p>
            <a:r>
              <a:rPr lang="en-IN" sz="2000" b="1" dirty="0"/>
              <a:t>Team Members:                                                                                                                                              Under the esteemed guidance of</a:t>
            </a:r>
          </a:p>
          <a:p>
            <a:r>
              <a:rPr lang="en-IN" sz="2000" dirty="0"/>
              <a:t>B. Venkata Bhargav (217R1A0509)                                                                                                                  </a:t>
            </a:r>
            <a:r>
              <a:rPr lang="en-IN" sz="2000" dirty="0" err="1"/>
              <a:t>Mr.K.Praveen</a:t>
            </a:r>
            <a:r>
              <a:rPr lang="en-IN" sz="2000" dirty="0"/>
              <a:t> Kumar</a:t>
            </a:r>
          </a:p>
          <a:p>
            <a:r>
              <a:rPr lang="en-IN" sz="2000" dirty="0"/>
              <a:t>T. Madhu (217R1A0556)                                                                                                                                    Assistant Professor</a:t>
            </a:r>
          </a:p>
          <a:p>
            <a:r>
              <a:rPr lang="en-IN" sz="2000" dirty="0"/>
              <a:t>M. Abhishek (217R1A0536)</a:t>
            </a:r>
          </a:p>
          <a:p>
            <a:endParaRPr lang="en-IN" dirty="0"/>
          </a:p>
        </p:txBody>
      </p:sp>
      <p:sp>
        <p:nvSpPr>
          <p:cNvPr id="13" name="TextBox 12">
            <a:extLst>
              <a:ext uri="{FF2B5EF4-FFF2-40B4-BE49-F238E27FC236}">
                <a16:creationId xmlns:a16="http://schemas.microsoft.com/office/drawing/2014/main" id="{58185B04-DAC3-26EB-EB08-37B9092412AA}"/>
              </a:ext>
            </a:extLst>
          </p:cNvPr>
          <p:cNvSpPr txBox="1"/>
          <p:nvPr/>
        </p:nvSpPr>
        <p:spPr>
          <a:xfrm>
            <a:off x="1550019" y="1984917"/>
            <a:ext cx="12467063" cy="369332"/>
          </a:xfrm>
          <a:prstGeom prst="rect">
            <a:avLst/>
          </a:prstGeom>
          <a:noFill/>
        </p:spPr>
        <p:txBody>
          <a:bodyPr wrap="square" rtlCol="0">
            <a:spAutoFit/>
          </a:bodyPr>
          <a:lstStyle/>
          <a:p>
            <a:r>
              <a:rPr lang="en-IN" b="1" dirty="0"/>
              <a:t>Department of CSE                                                                                                                                                                        Batch No: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2832" y="591503"/>
            <a:ext cx="8549283" cy="672227"/>
          </a:xfrm>
          <a:prstGeom prst="rect">
            <a:avLst/>
          </a:prstGeom>
          <a:noFill/>
          <a:ln/>
        </p:spPr>
        <p:txBody>
          <a:bodyPr wrap="none" lIns="0" tIns="0" rIns="0" bIns="0" rtlCol="0" anchor="t"/>
          <a:lstStyle/>
          <a:p>
            <a:pPr marL="0" indent="0">
              <a:lnSpc>
                <a:spcPts val="5250"/>
              </a:lnSpc>
              <a:buNone/>
            </a:pPr>
            <a:r>
              <a:rPr lang="en-US" sz="4200" b="1" kern="0" spc="-127" dirty="0">
                <a:solidFill>
                  <a:srgbClr val="000000"/>
                </a:solidFill>
                <a:latin typeface="Inter" pitchFamily="34" charset="0"/>
                <a:ea typeface="Inter" pitchFamily="34" charset="-122"/>
                <a:cs typeface="Inter" pitchFamily="34" charset="-120"/>
              </a:rPr>
              <a:t>Driving Decision Strategy Modules</a:t>
            </a:r>
            <a:endParaRPr lang="en-US" sz="4200" dirty="0"/>
          </a:p>
        </p:txBody>
      </p:sp>
      <p:sp>
        <p:nvSpPr>
          <p:cNvPr id="3" name="Shape 1"/>
          <p:cNvSpPr/>
          <p:nvPr/>
        </p:nvSpPr>
        <p:spPr>
          <a:xfrm>
            <a:off x="752832" y="4495324"/>
            <a:ext cx="13124736" cy="30480"/>
          </a:xfrm>
          <a:prstGeom prst="roundRect">
            <a:avLst>
              <a:gd name="adj" fmla="val 296398"/>
            </a:avLst>
          </a:prstGeom>
          <a:solidFill>
            <a:srgbClr val="C0C1D7"/>
          </a:solidFill>
          <a:ln/>
        </p:spPr>
      </p:sp>
      <p:sp>
        <p:nvSpPr>
          <p:cNvPr id="4" name="Shape 2"/>
          <p:cNvSpPr/>
          <p:nvPr/>
        </p:nvSpPr>
        <p:spPr>
          <a:xfrm>
            <a:off x="2853333" y="3742492"/>
            <a:ext cx="30480" cy="752832"/>
          </a:xfrm>
          <a:prstGeom prst="roundRect">
            <a:avLst>
              <a:gd name="adj" fmla="val 296398"/>
            </a:avLst>
          </a:prstGeom>
          <a:solidFill>
            <a:srgbClr val="C0C1D7"/>
          </a:solidFill>
          <a:ln/>
        </p:spPr>
      </p:sp>
      <p:sp>
        <p:nvSpPr>
          <p:cNvPr id="5" name="Shape 3"/>
          <p:cNvSpPr/>
          <p:nvPr/>
        </p:nvSpPr>
        <p:spPr>
          <a:xfrm>
            <a:off x="2626638" y="4253389"/>
            <a:ext cx="483870" cy="483870"/>
          </a:xfrm>
          <a:prstGeom prst="roundRect">
            <a:avLst>
              <a:gd name="adj" fmla="val 18671"/>
            </a:avLst>
          </a:prstGeom>
          <a:solidFill>
            <a:srgbClr val="DADBF1"/>
          </a:solidFill>
          <a:ln w="7620">
            <a:solidFill>
              <a:srgbClr val="C0C1D7"/>
            </a:solidFill>
            <a:prstDash val="solid"/>
          </a:ln>
        </p:spPr>
      </p:sp>
      <p:sp>
        <p:nvSpPr>
          <p:cNvPr id="6" name="Text 4"/>
          <p:cNvSpPr/>
          <p:nvPr/>
        </p:nvSpPr>
        <p:spPr>
          <a:xfrm>
            <a:off x="2803803" y="4333994"/>
            <a:ext cx="129421"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1</a:t>
            </a:r>
            <a:endParaRPr lang="en-US" sz="2500" dirty="0"/>
          </a:p>
        </p:txBody>
      </p:sp>
      <p:sp>
        <p:nvSpPr>
          <p:cNvPr id="7" name="Text 5"/>
          <p:cNvSpPr/>
          <p:nvPr/>
        </p:nvSpPr>
        <p:spPr>
          <a:xfrm>
            <a:off x="967859" y="1693902"/>
            <a:ext cx="3801428" cy="671989"/>
          </a:xfrm>
          <a:prstGeom prst="rect">
            <a:avLst/>
          </a:prstGeom>
          <a:noFill/>
          <a:ln/>
        </p:spPr>
        <p:txBody>
          <a:bodyPr wrap="squar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Upload Historical Trajectory Dataset</a:t>
            </a:r>
            <a:endParaRPr lang="en-US" sz="2100" dirty="0"/>
          </a:p>
        </p:txBody>
      </p:sp>
      <p:sp>
        <p:nvSpPr>
          <p:cNvPr id="8" name="Text 6"/>
          <p:cNvSpPr/>
          <p:nvPr/>
        </p:nvSpPr>
        <p:spPr>
          <a:xfrm>
            <a:off x="967859" y="2494836"/>
            <a:ext cx="3801428"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Upload the dataset containing vehicle telemetry data including speed, RPM, lane change, and steering angle.</a:t>
            </a:r>
            <a:endParaRPr lang="en-US" sz="1650" dirty="0"/>
          </a:p>
        </p:txBody>
      </p:sp>
      <p:sp>
        <p:nvSpPr>
          <p:cNvPr id="9" name="Shape 7"/>
          <p:cNvSpPr/>
          <p:nvPr/>
        </p:nvSpPr>
        <p:spPr>
          <a:xfrm>
            <a:off x="5076587" y="4495324"/>
            <a:ext cx="30480" cy="752832"/>
          </a:xfrm>
          <a:prstGeom prst="roundRect">
            <a:avLst>
              <a:gd name="adj" fmla="val 296398"/>
            </a:avLst>
          </a:prstGeom>
          <a:solidFill>
            <a:srgbClr val="C0C1D7"/>
          </a:solidFill>
          <a:ln/>
        </p:spPr>
      </p:sp>
      <p:sp>
        <p:nvSpPr>
          <p:cNvPr id="10" name="Shape 8"/>
          <p:cNvSpPr/>
          <p:nvPr/>
        </p:nvSpPr>
        <p:spPr>
          <a:xfrm>
            <a:off x="4849892" y="4253389"/>
            <a:ext cx="483870" cy="483870"/>
          </a:xfrm>
          <a:prstGeom prst="roundRect">
            <a:avLst>
              <a:gd name="adj" fmla="val 18671"/>
            </a:avLst>
          </a:prstGeom>
          <a:solidFill>
            <a:srgbClr val="DADBF1"/>
          </a:solidFill>
          <a:ln w="7620">
            <a:solidFill>
              <a:srgbClr val="C0C1D7"/>
            </a:solidFill>
            <a:prstDash val="solid"/>
          </a:ln>
        </p:spPr>
      </p:sp>
      <p:sp>
        <p:nvSpPr>
          <p:cNvPr id="11" name="Text 9"/>
          <p:cNvSpPr/>
          <p:nvPr/>
        </p:nvSpPr>
        <p:spPr>
          <a:xfrm>
            <a:off x="4995029" y="4333994"/>
            <a:ext cx="19359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2</a:t>
            </a:r>
            <a:endParaRPr lang="en-US" sz="2500" dirty="0"/>
          </a:p>
        </p:txBody>
      </p:sp>
      <p:sp>
        <p:nvSpPr>
          <p:cNvPr id="12" name="Text 10"/>
          <p:cNvSpPr/>
          <p:nvPr/>
        </p:nvSpPr>
        <p:spPr>
          <a:xfrm>
            <a:off x="3354348" y="5463183"/>
            <a:ext cx="3474958"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Generate Train &amp; Test Model</a:t>
            </a:r>
            <a:endParaRPr lang="en-US" sz="2100" dirty="0"/>
          </a:p>
        </p:txBody>
      </p:sp>
      <p:sp>
        <p:nvSpPr>
          <p:cNvPr id="13" name="Text 11"/>
          <p:cNvSpPr/>
          <p:nvPr/>
        </p:nvSpPr>
        <p:spPr>
          <a:xfrm>
            <a:off x="3191113" y="5928122"/>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Split the dataset into training and testing parts, then generate a machine learning model using the training data.</a:t>
            </a:r>
            <a:endParaRPr lang="en-US" sz="1650" dirty="0"/>
          </a:p>
        </p:txBody>
      </p:sp>
      <p:sp>
        <p:nvSpPr>
          <p:cNvPr id="14" name="Shape 12"/>
          <p:cNvSpPr/>
          <p:nvPr/>
        </p:nvSpPr>
        <p:spPr>
          <a:xfrm>
            <a:off x="7299841" y="3742492"/>
            <a:ext cx="30480" cy="752832"/>
          </a:xfrm>
          <a:prstGeom prst="roundRect">
            <a:avLst>
              <a:gd name="adj" fmla="val 296398"/>
            </a:avLst>
          </a:prstGeom>
          <a:solidFill>
            <a:srgbClr val="C0C1D7"/>
          </a:solidFill>
          <a:ln/>
        </p:spPr>
      </p:sp>
      <p:sp>
        <p:nvSpPr>
          <p:cNvPr id="15" name="Shape 13"/>
          <p:cNvSpPr/>
          <p:nvPr/>
        </p:nvSpPr>
        <p:spPr>
          <a:xfrm>
            <a:off x="7073146" y="4253389"/>
            <a:ext cx="483870" cy="483870"/>
          </a:xfrm>
          <a:prstGeom prst="roundRect">
            <a:avLst>
              <a:gd name="adj" fmla="val 18671"/>
            </a:avLst>
          </a:prstGeom>
          <a:solidFill>
            <a:srgbClr val="DADBF1"/>
          </a:solidFill>
          <a:ln w="7620">
            <a:solidFill>
              <a:srgbClr val="C0C1D7"/>
            </a:solidFill>
            <a:prstDash val="solid"/>
          </a:ln>
        </p:spPr>
      </p:sp>
      <p:sp>
        <p:nvSpPr>
          <p:cNvPr id="16" name="Text 14"/>
          <p:cNvSpPr/>
          <p:nvPr/>
        </p:nvSpPr>
        <p:spPr>
          <a:xfrm>
            <a:off x="7215783" y="4333994"/>
            <a:ext cx="19859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3</a:t>
            </a:r>
            <a:endParaRPr lang="en-US" sz="2500" dirty="0"/>
          </a:p>
        </p:txBody>
      </p:sp>
      <p:sp>
        <p:nvSpPr>
          <p:cNvPr id="17" name="Text 15"/>
          <p:cNvSpPr/>
          <p:nvPr/>
        </p:nvSpPr>
        <p:spPr>
          <a:xfrm>
            <a:off x="5970746" y="2029897"/>
            <a:ext cx="2688669"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Run MLP Algorithm</a:t>
            </a:r>
            <a:endParaRPr lang="en-US" sz="2100" dirty="0"/>
          </a:p>
        </p:txBody>
      </p:sp>
      <p:sp>
        <p:nvSpPr>
          <p:cNvPr id="18" name="Text 16"/>
          <p:cNvSpPr/>
          <p:nvPr/>
        </p:nvSpPr>
        <p:spPr>
          <a:xfrm>
            <a:off x="5414367" y="2494836"/>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Train the Multi-Layer Perceptron (MLP) algorithm on the training data and calculate its prediction accuracy.</a:t>
            </a:r>
            <a:endParaRPr lang="en-US" sz="1650" dirty="0"/>
          </a:p>
        </p:txBody>
      </p:sp>
      <p:sp>
        <p:nvSpPr>
          <p:cNvPr id="19" name="Shape 17"/>
          <p:cNvSpPr/>
          <p:nvPr/>
        </p:nvSpPr>
        <p:spPr>
          <a:xfrm>
            <a:off x="9523214" y="4495324"/>
            <a:ext cx="30480" cy="752832"/>
          </a:xfrm>
          <a:prstGeom prst="roundRect">
            <a:avLst>
              <a:gd name="adj" fmla="val 296398"/>
            </a:avLst>
          </a:prstGeom>
          <a:solidFill>
            <a:srgbClr val="C0C1D7"/>
          </a:solidFill>
          <a:ln/>
        </p:spPr>
      </p:sp>
      <p:sp>
        <p:nvSpPr>
          <p:cNvPr id="20" name="Shape 18"/>
          <p:cNvSpPr/>
          <p:nvPr/>
        </p:nvSpPr>
        <p:spPr>
          <a:xfrm>
            <a:off x="9296519" y="4253389"/>
            <a:ext cx="483870" cy="483870"/>
          </a:xfrm>
          <a:prstGeom prst="roundRect">
            <a:avLst>
              <a:gd name="adj" fmla="val 18671"/>
            </a:avLst>
          </a:prstGeom>
          <a:solidFill>
            <a:srgbClr val="DADBF1"/>
          </a:solidFill>
          <a:ln w="7620">
            <a:solidFill>
              <a:srgbClr val="C0C1D7"/>
            </a:solidFill>
            <a:prstDash val="solid"/>
          </a:ln>
        </p:spPr>
      </p:sp>
      <p:sp>
        <p:nvSpPr>
          <p:cNvPr id="21" name="Text 19"/>
          <p:cNvSpPr/>
          <p:nvPr/>
        </p:nvSpPr>
        <p:spPr>
          <a:xfrm>
            <a:off x="9434155" y="4333994"/>
            <a:ext cx="208478"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4</a:t>
            </a:r>
            <a:endParaRPr lang="en-US" sz="2500" dirty="0"/>
          </a:p>
        </p:txBody>
      </p:sp>
      <p:sp>
        <p:nvSpPr>
          <p:cNvPr id="22" name="Text 20"/>
          <p:cNvSpPr/>
          <p:nvPr/>
        </p:nvSpPr>
        <p:spPr>
          <a:xfrm>
            <a:off x="7637740" y="5463183"/>
            <a:ext cx="3801428" cy="671989"/>
          </a:xfrm>
          <a:prstGeom prst="rect">
            <a:avLst/>
          </a:prstGeom>
          <a:noFill/>
          <a:ln/>
        </p:spPr>
        <p:txBody>
          <a:bodyPr wrap="squar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Run DDS with Genetic Algorithm</a:t>
            </a:r>
            <a:endParaRPr lang="en-US" sz="2100" dirty="0"/>
          </a:p>
        </p:txBody>
      </p:sp>
      <p:sp>
        <p:nvSpPr>
          <p:cNvPr id="23" name="Text 21"/>
          <p:cNvSpPr/>
          <p:nvPr/>
        </p:nvSpPr>
        <p:spPr>
          <a:xfrm>
            <a:off x="7637740" y="6264116"/>
            <a:ext cx="3801428" cy="137683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Train the Driving Decision Strategy (DDS) model using a Genetic Algorithm and evaluate its prediction accuracy.</a:t>
            </a:r>
            <a:endParaRPr lang="en-US" sz="1650" dirty="0"/>
          </a:p>
        </p:txBody>
      </p:sp>
      <p:sp>
        <p:nvSpPr>
          <p:cNvPr id="24" name="Shape 22"/>
          <p:cNvSpPr/>
          <p:nvPr/>
        </p:nvSpPr>
        <p:spPr>
          <a:xfrm>
            <a:off x="11746468" y="3742492"/>
            <a:ext cx="30480" cy="752832"/>
          </a:xfrm>
          <a:prstGeom prst="roundRect">
            <a:avLst>
              <a:gd name="adj" fmla="val 296398"/>
            </a:avLst>
          </a:prstGeom>
          <a:solidFill>
            <a:srgbClr val="C0C1D7"/>
          </a:solidFill>
          <a:ln/>
        </p:spPr>
      </p:sp>
      <p:sp>
        <p:nvSpPr>
          <p:cNvPr id="25" name="Shape 23"/>
          <p:cNvSpPr/>
          <p:nvPr/>
        </p:nvSpPr>
        <p:spPr>
          <a:xfrm>
            <a:off x="11519773" y="4253389"/>
            <a:ext cx="483870" cy="483870"/>
          </a:xfrm>
          <a:prstGeom prst="roundRect">
            <a:avLst>
              <a:gd name="adj" fmla="val 18671"/>
            </a:avLst>
          </a:prstGeom>
          <a:solidFill>
            <a:srgbClr val="DADBF1"/>
          </a:solidFill>
          <a:ln w="7620">
            <a:solidFill>
              <a:srgbClr val="C0C1D7"/>
            </a:solidFill>
            <a:prstDash val="solid"/>
          </a:ln>
        </p:spPr>
      </p:sp>
      <p:sp>
        <p:nvSpPr>
          <p:cNvPr id="26" name="Text 24"/>
          <p:cNvSpPr/>
          <p:nvPr/>
        </p:nvSpPr>
        <p:spPr>
          <a:xfrm>
            <a:off x="11666220" y="4333994"/>
            <a:ext cx="19097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5</a:t>
            </a:r>
            <a:endParaRPr lang="en-US" sz="2500" dirty="0"/>
          </a:p>
        </p:txBody>
      </p:sp>
      <p:sp>
        <p:nvSpPr>
          <p:cNvPr id="27" name="Text 25"/>
          <p:cNvSpPr/>
          <p:nvPr/>
        </p:nvSpPr>
        <p:spPr>
          <a:xfrm>
            <a:off x="10417373" y="2029897"/>
            <a:ext cx="2688669"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Predict DDS Type</a:t>
            </a:r>
            <a:endParaRPr lang="en-US" sz="2100" dirty="0"/>
          </a:p>
        </p:txBody>
      </p:sp>
      <p:sp>
        <p:nvSpPr>
          <p:cNvPr id="28" name="Text 26"/>
          <p:cNvSpPr/>
          <p:nvPr/>
        </p:nvSpPr>
        <p:spPr>
          <a:xfrm>
            <a:off x="9860994" y="2494836"/>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Use the trained DDS model to predict the driving decision types for the test data.</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2102" y="488752"/>
            <a:ext cx="4443889" cy="555427"/>
          </a:xfrm>
          <a:prstGeom prst="rect">
            <a:avLst/>
          </a:prstGeom>
          <a:noFill/>
          <a:ln/>
        </p:spPr>
        <p:txBody>
          <a:bodyPr wrap="none" lIns="0" tIns="0" rIns="0" bIns="0" rtlCol="0" anchor="t"/>
          <a:lstStyle/>
          <a:p>
            <a:pPr marL="0" indent="0">
              <a:lnSpc>
                <a:spcPts val="4350"/>
              </a:lnSpc>
              <a:buNone/>
            </a:pPr>
            <a:r>
              <a:rPr lang="en-US" sz="3450" b="1" kern="0" spc="-105" dirty="0">
                <a:solidFill>
                  <a:srgbClr val="000000"/>
                </a:solidFill>
                <a:latin typeface="Inter" pitchFamily="34" charset="0"/>
                <a:ea typeface="Inter" pitchFamily="34" charset="-122"/>
                <a:cs typeface="Inter" pitchFamily="34" charset="-120"/>
              </a:rPr>
              <a:t>UML Diagrams</a:t>
            </a:r>
            <a:endParaRPr lang="en-US" sz="3450" dirty="0"/>
          </a:p>
        </p:txBody>
      </p:sp>
      <p:sp>
        <p:nvSpPr>
          <p:cNvPr id="3" name="Text 1"/>
          <p:cNvSpPr/>
          <p:nvPr/>
        </p:nvSpPr>
        <p:spPr>
          <a:xfrm>
            <a:off x="622102" y="1310759"/>
            <a:ext cx="3555087" cy="444341"/>
          </a:xfrm>
          <a:prstGeom prst="rect">
            <a:avLst/>
          </a:prstGeom>
          <a:noFill/>
          <a:ln/>
        </p:spPr>
        <p:txBody>
          <a:bodyPr wrap="none" lIns="0" tIns="0" rIns="0" bIns="0" rtlCol="0" anchor="t"/>
          <a:lstStyle/>
          <a:p>
            <a:pPr marL="0" indent="0">
              <a:lnSpc>
                <a:spcPts val="3450"/>
              </a:lnSpc>
              <a:buNone/>
            </a:pPr>
            <a:r>
              <a:rPr lang="en-US" sz="2750" b="1" kern="0" spc="-84" dirty="0">
                <a:solidFill>
                  <a:srgbClr val="000000"/>
                </a:solidFill>
                <a:latin typeface="Inter" pitchFamily="34" charset="0"/>
                <a:ea typeface="Inter" pitchFamily="34" charset="-122"/>
                <a:cs typeface="Inter" pitchFamily="34" charset="-120"/>
              </a:rPr>
              <a:t>Use Case Diagram</a:t>
            </a:r>
            <a:endParaRPr lang="en-US" sz="2750" dirty="0"/>
          </a:p>
        </p:txBody>
      </p:sp>
      <p:pic>
        <p:nvPicPr>
          <p:cNvPr id="5" name="Picture 4">
            <a:extLst>
              <a:ext uri="{FF2B5EF4-FFF2-40B4-BE49-F238E27FC236}">
                <a16:creationId xmlns:a16="http://schemas.microsoft.com/office/drawing/2014/main" id="{15A51671-9A35-F61A-997E-4B09C425BB37}"/>
              </a:ext>
            </a:extLst>
          </p:cNvPr>
          <p:cNvPicPr>
            <a:picLocks noChangeAspect="1"/>
          </p:cNvPicPr>
          <p:nvPr/>
        </p:nvPicPr>
        <p:blipFill>
          <a:blip r:embed="rId3"/>
          <a:stretch>
            <a:fillRect/>
          </a:stretch>
        </p:blipFill>
        <p:spPr>
          <a:xfrm>
            <a:off x="2924658" y="2021681"/>
            <a:ext cx="8663435" cy="58448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05101" y="632579"/>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Inter" pitchFamily="34" charset="0"/>
                <a:ea typeface="Inter" pitchFamily="34" charset="-122"/>
                <a:cs typeface="Inter" pitchFamily="34" charset="-120"/>
              </a:rPr>
              <a:t>Class Diagram</a:t>
            </a:r>
            <a:endParaRPr lang="en-US" sz="4500" dirty="0"/>
          </a:p>
        </p:txBody>
      </p:sp>
      <p:pic>
        <p:nvPicPr>
          <p:cNvPr id="5" name="Picture 4">
            <a:extLst>
              <a:ext uri="{FF2B5EF4-FFF2-40B4-BE49-F238E27FC236}">
                <a16:creationId xmlns:a16="http://schemas.microsoft.com/office/drawing/2014/main" id="{20911A73-6A78-E1AE-C015-782A033531AC}"/>
              </a:ext>
            </a:extLst>
          </p:cNvPr>
          <p:cNvPicPr>
            <a:picLocks noChangeAspect="1"/>
          </p:cNvPicPr>
          <p:nvPr/>
        </p:nvPicPr>
        <p:blipFill>
          <a:blip r:embed="rId3"/>
          <a:stretch>
            <a:fillRect/>
          </a:stretch>
        </p:blipFill>
        <p:spPr>
          <a:xfrm>
            <a:off x="2984367" y="1728836"/>
            <a:ext cx="8568295" cy="63223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595789"/>
            <a:ext cx="5416629" cy="67698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Inter" pitchFamily="34" charset="0"/>
                <a:ea typeface="Inter" pitchFamily="34" charset="-122"/>
                <a:cs typeface="Inter" pitchFamily="34" charset="-120"/>
              </a:rPr>
              <a:t>Sequence diagram</a:t>
            </a:r>
            <a:endParaRPr lang="en-US" sz="4250" dirty="0"/>
          </a:p>
        </p:txBody>
      </p:sp>
      <p:pic>
        <p:nvPicPr>
          <p:cNvPr id="7" name="Picture 6">
            <a:extLst>
              <a:ext uri="{FF2B5EF4-FFF2-40B4-BE49-F238E27FC236}">
                <a16:creationId xmlns:a16="http://schemas.microsoft.com/office/drawing/2014/main" id="{D35FC47C-C91F-BE63-2CBC-CA90966B4FC5}"/>
              </a:ext>
            </a:extLst>
          </p:cNvPr>
          <p:cNvPicPr>
            <a:picLocks noChangeAspect="1"/>
          </p:cNvPicPr>
          <p:nvPr/>
        </p:nvPicPr>
        <p:blipFill>
          <a:blip r:embed="rId3"/>
          <a:stretch>
            <a:fillRect/>
          </a:stretch>
        </p:blipFill>
        <p:spPr>
          <a:xfrm>
            <a:off x="2748630" y="1272777"/>
            <a:ext cx="9155442" cy="66780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cs typeface="Inter" pitchFamily="34" charset="-120"/>
              </a:rPr>
              <a:t>Activity diagram</a:t>
            </a:r>
            <a:endParaRPr lang="en-US" sz="2950" dirty="0"/>
          </a:p>
        </p:txBody>
      </p:sp>
      <p:pic>
        <p:nvPicPr>
          <p:cNvPr id="5" name="Picture 4">
            <a:extLst>
              <a:ext uri="{FF2B5EF4-FFF2-40B4-BE49-F238E27FC236}">
                <a16:creationId xmlns:a16="http://schemas.microsoft.com/office/drawing/2014/main" id="{19357D97-2264-0E21-2E41-9A1E369F32D8}"/>
              </a:ext>
            </a:extLst>
          </p:cNvPr>
          <p:cNvPicPr>
            <a:picLocks noChangeAspect="1"/>
          </p:cNvPicPr>
          <p:nvPr/>
        </p:nvPicPr>
        <p:blipFill>
          <a:blip r:embed="rId3"/>
          <a:stretch>
            <a:fillRect/>
          </a:stretch>
        </p:blipFill>
        <p:spPr>
          <a:xfrm>
            <a:off x="4332922" y="1182030"/>
            <a:ext cx="4347383" cy="6632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8082-2B90-E75D-51B6-E7E66D89EF5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78150A-B62C-2694-1690-D266C3B9BBDA}"/>
              </a:ext>
            </a:extLst>
          </p:cNvPr>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rPr>
              <a:t>Sample Code:</a:t>
            </a:r>
            <a:endParaRPr lang="en-US" sz="2950" dirty="0"/>
          </a:p>
        </p:txBody>
      </p:sp>
      <p:sp>
        <p:nvSpPr>
          <p:cNvPr id="3" name="TextBox 2">
            <a:extLst>
              <a:ext uri="{FF2B5EF4-FFF2-40B4-BE49-F238E27FC236}">
                <a16:creationId xmlns:a16="http://schemas.microsoft.com/office/drawing/2014/main" id="{FF59D094-1EA4-D0FF-DA35-30C35770F6CF}"/>
              </a:ext>
            </a:extLst>
          </p:cNvPr>
          <p:cNvSpPr txBox="1"/>
          <p:nvPr/>
        </p:nvSpPr>
        <p:spPr>
          <a:xfrm>
            <a:off x="572095" y="1304693"/>
            <a:ext cx="13746071" cy="6801862"/>
          </a:xfrm>
          <a:prstGeom prst="rect">
            <a:avLst/>
          </a:prstGeom>
          <a:noFill/>
        </p:spPr>
        <p:txBody>
          <a:bodyPr wrap="square" rtlCol="0">
            <a:spAutoFit/>
          </a:bodyPr>
          <a:lstStyle/>
          <a:p>
            <a:r>
              <a:rPr lang="en-IN" sz="2000" b="1" u="sng" dirty="0">
                <a:effectLst/>
                <a:ea typeface="Calibri" panose="020F0502020204030204" pitchFamily="34" charset="0"/>
                <a:cs typeface="Times New Roman" panose="02020603050405020304" pitchFamily="18" charset="0"/>
              </a:rPr>
              <a:t>DDS.py</a:t>
            </a:r>
          </a:p>
          <a:p>
            <a:endParaRPr lang="en-IN" sz="2000" b="1" u="sng"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messagebox</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simpledialog</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tkinter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filedialog</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matplotlib.pyplot</a:t>
            </a:r>
            <a:r>
              <a:rPr lang="en-IN" b="1" dirty="0">
                <a:effectLst/>
                <a:ea typeface="Calibri" panose="020F0502020204030204" pitchFamily="34" charset="0"/>
                <a:cs typeface="Times New Roman" panose="02020603050405020304" pitchFamily="18" charset="0"/>
              </a:rPr>
              <a:t> as </a:t>
            </a:r>
            <a:r>
              <a:rPr lang="en-IN" b="1" dirty="0" err="1">
                <a:effectLst/>
                <a:ea typeface="Calibri" panose="020F0502020204030204" pitchFamily="34" charset="0"/>
                <a:cs typeface="Times New Roman" panose="02020603050405020304" pitchFamily="18" charset="0"/>
              </a:rPr>
              <a:t>plt</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numpy</a:t>
            </a:r>
            <a:r>
              <a:rPr lang="en-IN" b="1" dirty="0">
                <a:effectLst/>
                <a:ea typeface="Calibri" panose="020F0502020204030204" pitchFamily="34" charset="0"/>
                <a:cs typeface="Times New Roman" panose="02020603050405020304" pitchFamily="18" charset="0"/>
              </a:rPr>
              <a:t> as np</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tkinter.filedialog</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askopenfilename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pandas as pd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sklearn.model_selection</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train_test_split</a:t>
            </a:r>
            <a:r>
              <a:rPr lang="en-IN" b="1" dirty="0">
                <a:effectLst/>
                <a:ea typeface="Calibri" panose="020F0502020204030204" pitchFamily="34" charset="0"/>
                <a:cs typeface="Times New Roman" panose="02020603050405020304" pitchFamily="18" charset="0"/>
              </a:rPr>
              <a:t>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accuracy_score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precision_score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recall_score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f1_score</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sklearn.neural_network</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MLPClassifier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sklearn.ensemble</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RandomForestClassifier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sklearn.preprocessing</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LabelEncoder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genetic_selection</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GeneticSelectionCV</a:t>
            </a:r>
            <a:endParaRPr lang="en-IN" b="1" dirty="0">
              <a:effectLst/>
              <a:ea typeface="Calibri" panose="020F0502020204030204" pitchFamily="34" charset="0"/>
              <a:cs typeface="Times New Roman" panose="02020603050405020304" pitchFamily="18" charset="0"/>
            </a:endParaRPr>
          </a:p>
          <a:p>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main = </a:t>
            </a:r>
            <a:r>
              <a:rPr lang="en-IN" b="1" dirty="0" err="1">
                <a:effectLst/>
                <a:ea typeface="Calibri" panose="020F0502020204030204" pitchFamily="34" charset="0"/>
                <a:cs typeface="Times New Roman" panose="02020603050405020304" pitchFamily="18" charset="0"/>
              </a:rPr>
              <a:t>tkinter.Tk</a:t>
            </a:r>
            <a:r>
              <a:rPr lang="en-IN" b="1" dirty="0">
                <a:effectLst/>
                <a:ea typeface="Calibri" panose="020F0502020204030204" pitchFamily="34" charset="0"/>
                <a:cs typeface="Times New Roman" panose="02020603050405020304" pitchFamily="18" charset="0"/>
              </a:rPr>
              <a:t>()</a:t>
            </a:r>
          </a:p>
          <a:p>
            <a:r>
              <a:rPr lang="en-IN" b="1" dirty="0" err="1">
                <a:effectLst/>
                <a:ea typeface="Calibri" panose="020F0502020204030204" pitchFamily="34" charset="0"/>
                <a:cs typeface="Times New Roman" panose="02020603050405020304" pitchFamily="18" charset="0"/>
              </a:rPr>
              <a:t>main.title</a:t>
            </a:r>
            <a:r>
              <a:rPr lang="en-IN" b="1" dirty="0">
                <a:effectLst/>
                <a:ea typeface="Calibri" panose="020F0502020204030204" pitchFamily="34" charset="0"/>
                <a:cs typeface="Times New Roman" panose="02020603050405020304" pitchFamily="18" charset="0"/>
              </a:rPr>
              <a:t>("Driving Decision Strategy") #designing main screen</a:t>
            </a:r>
          </a:p>
          <a:p>
            <a:r>
              <a:rPr lang="en-IN" b="1" dirty="0" err="1">
                <a:effectLst/>
                <a:ea typeface="Calibri" panose="020F0502020204030204" pitchFamily="34" charset="0"/>
                <a:cs typeface="Times New Roman" panose="02020603050405020304" pitchFamily="18" charset="0"/>
              </a:rPr>
              <a:t>main.geometry</a:t>
            </a:r>
            <a:r>
              <a:rPr lang="en-IN" b="1" dirty="0">
                <a:effectLst/>
                <a:ea typeface="Calibri" panose="020F0502020204030204" pitchFamily="34" charset="0"/>
                <a:cs typeface="Times New Roman" panose="02020603050405020304" pitchFamily="18" charset="0"/>
              </a:rPr>
              <a:t>("1300x1200")</a:t>
            </a:r>
          </a:p>
        </p:txBody>
      </p:sp>
    </p:spTree>
    <p:extLst>
      <p:ext uri="{BB962C8B-B14F-4D97-AF65-F5344CB8AC3E}">
        <p14:creationId xmlns:p14="http://schemas.microsoft.com/office/powerpoint/2010/main" val="209270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A4230-1853-747B-C926-4451BBBE2641}"/>
              </a:ext>
            </a:extLst>
          </p:cNvPr>
          <p:cNvSpPr txBox="1"/>
          <p:nvPr/>
        </p:nvSpPr>
        <p:spPr>
          <a:xfrm>
            <a:off x="412595" y="323385"/>
            <a:ext cx="13571034" cy="8125301"/>
          </a:xfrm>
          <a:prstGeom prst="rect">
            <a:avLst/>
          </a:prstGeom>
          <a:noFill/>
        </p:spPr>
        <p:txBody>
          <a:bodyPr wrap="square" rtlCol="0">
            <a:spAutoFit/>
          </a:bodyPr>
          <a:lstStyle/>
          <a:p>
            <a:r>
              <a:rPr lang="en-IN" b="1" dirty="0"/>
              <a:t>global filename</a:t>
            </a:r>
          </a:p>
          <a:p>
            <a:r>
              <a:rPr lang="en-IN" b="1" dirty="0"/>
              <a:t>global X</a:t>
            </a:r>
          </a:p>
          <a:p>
            <a:r>
              <a:rPr lang="en-IN" b="1" dirty="0"/>
              <a:t>le = </a:t>
            </a:r>
            <a:r>
              <a:rPr lang="en-IN" b="1" dirty="0" err="1"/>
              <a:t>LabelEncoder</a:t>
            </a:r>
            <a:r>
              <a:rPr lang="en-IN" b="1" dirty="0"/>
              <a:t>()</a:t>
            </a:r>
          </a:p>
          <a:p>
            <a:r>
              <a:rPr lang="en-IN" b="1" dirty="0"/>
              <a:t>global </a:t>
            </a:r>
            <a:r>
              <a:rPr lang="en-IN" b="1" dirty="0" err="1"/>
              <a:t>mlp_acc</a:t>
            </a:r>
            <a:r>
              <a:rPr lang="en-IN" b="1" dirty="0"/>
              <a:t>, </a:t>
            </a:r>
            <a:r>
              <a:rPr lang="en-IN" b="1" dirty="0" err="1"/>
              <a:t>rf_acc</a:t>
            </a:r>
            <a:r>
              <a:rPr lang="en-IN" b="1" dirty="0"/>
              <a:t>, </a:t>
            </a:r>
            <a:r>
              <a:rPr lang="en-IN" b="1" dirty="0" err="1"/>
              <a:t>dds_acc</a:t>
            </a:r>
            <a:endParaRPr lang="en-IN" b="1" dirty="0"/>
          </a:p>
          <a:p>
            <a:r>
              <a:rPr lang="en-IN" b="1" dirty="0"/>
              <a:t>global classifier</a:t>
            </a:r>
          </a:p>
          <a:p>
            <a:endParaRPr lang="en-IN" b="1" dirty="0"/>
          </a:p>
          <a:p>
            <a:r>
              <a:rPr lang="en-IN" b="1" dirty="0"/>
              <a:t>def upload(): #function to driving trajectory dataset</a:t>
            </a:r>
          </a:p>
          <a:p>
            <a:r>
              <a:rPr lang="en-IN" b="1" dirty="0"/>
              <a:t>    global filename</a:t>
            </a:r>
          </a:p>
          <a:p>
            <a:r>
              <a:rPr lang="en-IN" b="1" dirty="0"/>
              <a:t>    filename = </a:t>
            </a:r>
            <a:r>
              <a:rPr lang="en-IN" b="1" dirty="0" err="1"/>
              <a:t>filedialog.askopenfilename</a:t>
            </a:r>
            <a:r>
              <a:rPr lang="en-IN" b="1" dirty="0"/>
              <a:t>(</a:t>
            </a:r>
            <a:r>
              <a:rPr lang="en-IN" b="1" dirty="0" err="1"/>
              <a:t>initialdir</a:t>
            </a:r>
            <a:r>
              <a:rPr lang="en-IN" b="1" dirty="0"/>
              <a:t>="</a:t>
            </a:r>
            <a:r>
              <a:rPr lang="en-IN" b="1" dirty="0" err="1"/>
              <a:t>DrivingDataset</a:t>
            </a:r>
            <a:r>
              <a:rPr lang="en-IN" b="1" dirty="0"/>
              <a:t>")</a:t>
            </a:r>
          </a:p>
          <a:p>
            <a:r>
              <a:rPr lang="en-IN" b="1" dirty="0"/>
              <a:t>    </a:t>
            </a:r>
            <a:r>
              <a:rPr lang="en-IN" b="1" dirty="0" err="1"/>
              <a:t>text.delete</a:t>
            </a:r>
            <a:r>
              <a:rPr lang="en-IN" b="1" dirty="0"/>
              <a:t>('1.0', END)</a:t>
            </a:r>
          </a:p>
          <a:p>
            <a:r>
              <a:rPr lang="en-IN" b="1" dirty="0"/>
              <a:t>    </a:t>
            </a:r>
            <a:r>
              <a:rPr lang="en-IN" b="1" dirty="0" err="1"/>
              <a:t>text.insert</a:t>
            </a:r>
            <a:r>
              <a:rPr lang="en-IN" b="1" dirty="0"/>
              <a:t>(</a:t>
            </a:r>
            <a:r>
              <a:rPr lang="en-IN" b="1" dirty="0" err="1"/>
              <a:t>END,filename</a:t>
            </a:r>
            <a:r>
              <a:rPr lang="en-IN" b="1" dirty="0"/>
              <a:t>+" loaded\n")</a:t>
            </a:r>
          </a:p>
          <a:p>
            <a:endParaRPr lang="en-IN" b="1" dirty="0"/>
          </a:p>
          <a:p>
            <a:endParaRPr lang="en-IN" b="1" dirty="0"/>
          </a:p>
          <a:p>
            <a:r>
              <a:rPr lang="en-IN" b="1" dirty="0"/>
              <a:t>def </a:t>
            </a:r>
            <a:r>
              <a:rPr lang="en-IN" b="1" dirty="0" err="1"/>
              <a:t>generateTrainTestData</a:t>
            </a:r>
            <a:r>
              <a:rPr lang="en-IN" b="1" dirty="0"/>
              <a:t>():</a:t>
            </a:r>
          </a:p>
          <a:p>
            <a:r>
              <a:rPr lang="en-IN" b="1" dirty="0"/>
              <a:t>    global </a:t>
            </a:r>
            <a:r>
              <a:rPr lang="en-IN" b="1" dirty="0" err="1"/>
              <a:t>X_train</a:t>
            </a:r>
            <a:r>
              <a:rPr lang="en-IN" b="1" dirty="0"/>
              <a:t>, </a:t>
            </a:r>
            <a:r>
              <a:rPr lang="en-IN" b="1" dirty="0" err="1"/>
              <a:t>X_test</a:t>
            </a:r>
            <a:r>
              <a:rPr lang="en-IN" b="1" dirty="0"/>
              <a:t>, </a:t>
            </a:r>
            <a:r>
              <a:rPr lang="en-IN" b="1" dirty="0" err="1"/>
              <a:t>y_train</a:t>
            </a:r>
            <a:r>
              <a:rPr lang="en-IN" b="1" dirty="0"/>
              <a:t>, </a:t>
            </a:r>
            <a:r>
              <a:rPr lang="en-IN" b="1" dirty="0" err="1"/>
              <a:t>y_test</a:t>
            </a:r>
            <a:endParaRPr lang="en-IN" b="1" dirty="0"/>
          </a:p>
          <a:p>
            <a:r>
              <a:rPr lang="en-IN" b="1" dirty="0"/>
              <a:t>    </a:t>
            </a:r>
            <a:r>
              <a:rPr lang="en-IN" b="1" dirty="0" err="1"/>
              <a:t>text.delete</a:t>
            </a:r>
            <a:r>
              <a:rPr lang="en-IN" b="1" dirty="0"/>
              <a:t>('1.0', END)</a:t>
            </a:r>
          </a:p>
          <a:p>
            <a:r>
              <a:rPr lang="en-IN" b="1" dirty="0"/>
              <a:t>    train = </a:t>
            </a:r>
            <a:r>
              <a:rPr lang="en-IN" b="1" dirty="0" err="1"/>
              <a:t>pd.read_csv</a:t>
            </a:r>
            <a:r>
              <a:rPr lang="en-IN" b="1" dirty="0"/>
              <a:t>(filename)</a:t>
            </a:r>
          </a:p>
          <a:p>
            <a:r>
              <a:rPr lang="en-IN" b="1" dirty="0"/>
              <a:t>    </a:t>
            </a:r>
            <a:r>
              <a:rPr lang="en-IN" b="1" dirty="0" err="1"/>
              <a:t>train.drop</a:t>
            </a:r>
            <a:r>
              <a:rPr lang="en-IN" b="1" dirty="0"/>
              <a:t>('</a:t>
            </a:r>
            <a:r>
              <a:rPr lang="en-IN" b="1" dirty="0" err="1"/>
              <a:t>trajectory_id</a:t>
            </a:r>
            <a:r>
              <a:rPr lang="en-IN" b="1" dirty="0"/>
              <a:t>', axis=1, </a:t>
            </a:r>
            <a:r>
              <a:rPr lang="en-IN" b="1" dirty="0" err="1"/>
              <a:t>inplace</a:t>
            </a:r>
            <a:r>
              <a:rPr lang="en-IN" b="1" dirty="0"/>
              <a:t>=True)</a:t>
            </a:r>
          </a:p>
          <a:p>
            <a:r>
              <a:rPr lang="en-IN" b="1" dirty="0"/>
              <a:t>    </a:t>
            </a:r>
            <a:r>
              <a:rPr lang="en-IN" b="1" dirty="0" err="1"/>
              <a:t>train.drop</a:t>
            </a:r>
            <a:r>
              <a:rPr lang="en-IN" b="1" dirty="0"/>
              <a:t>('</a:t>
            </a:r>
            <a:r>
              <a:rPr lang="en-IN" b="1" dirty="0" err="1"/>
              <a:t>start_time</a:t>
            </a:r>
            <a:r>
              <a:rPr lang="en-IN" b="1" dirty="0"/>
              <a:t>', axis=1, </a:t>
            </a:r>
            <a:r>
              <a:rPr lang="en-IN" b="1" dirty="0" err="1"/>
              <a:t>inplace</a:t>
            </a:r>
            <a:r>
              <a:rPr lang="en-IN" b="1" dirty="0"/>
              <a:t>=True)</a:t>
            </a:r>
          </a:p>
          <a:p>
            <a:r>
              <a:rPr lang="en-IN" b="1" dirty="0"/>
              <a:t>    </a:t>
            </a:r>
            <a:r>
              <a:rPr lang="en-IN" b="1" dirty="0" err="1"/>
              <a:t>train.drop</a:t>
            </a:r>
            <a:r>
              <a:rPr lang="en-IN" b="1" dirty="0"/>
              <a:t>('</a:t>
            </a:r>
            <a:r>
              <a:rPr lang="en-IN" b="1" dirty="0" err="1"/>
              <a:t>end_time</a:t>
            </a:r>
            <a:r>
              <a:rPr lang="en-IN" b="1" dirty="0"/>
              <a:t>', axis=1, </a:t>
            </a:r>
            <a:r>
              <a:rPr lang="en-IN" b="1" dirty="0" err="1"/>
              <a:t>inplace</a:t>
            </a:r>
            <a:r>
              <a:rPr lang="en-IN" b="1" dirty="0"/>
              <a:t>=True)</a:t>
            </a:r>
          </a:p>
          <a:p>
            <a:r>
              <a:rPr lang="en-IN" b="1" dirty="0"/>
              <a:t>    print(train)    </a:t>
            </a:r>
          </a:p>
          <a:p>
            <a:r>
              <a:rPr lang="en-IN" b="1" dirty="0"/>
              <a:t>    train['labels'] = </a:t>
            </a:r>
            <a:r>
              <a:rPr lang="en-IN" b="1" dirty="0" err="1"/>
              <a:t>pd.Series</a:t>
            </a:r>
            <a:r>
              <a:rPr lang="en-IN" b="1" dirty="0"/>
              <a:t>(</a:t>
            </a:r>
            <a:r>
              <a:rPr lang="en-IN" b="1" dirty="0" err="1"/>
              <a:t>le.fit_transform</a:t>
            </a:r>
            <a:r>
              <a:rPr lang="en-IN" b="1" dirty="0"/>
              <a:t>(train['labels']))</a:t>
            </a:r>
          </a:p>
          <a:p>
            <a:r>
              <a:rPr lang="en-IN" b="1" dirty="0"/>
              <a:t>    rows = </a:t>
            </a:r>
            <a:r>
              <a:rPr lang="en-IN" b="1" dirty="0" err="1"/>
              <a:t>train.shape</a:t>
            </a:r>
            <a:r>
              <a:rPr lang="en-IN" b="1" dirty="0"/>
              <a:t>[0]  # gives number of row count</a:t>
            </a:r>
          </a:p>
          <a:p>
            <a:r>
              <a:rPr lang="en-IN" b="1" dirty="0"/>
              <a:t>    cols = </a:t>
            </a:r>
            <a:r>
              <a:rPr lang="en-IN" b="1" dirty="0" err="1"/>
              <a:t>train.shape</a:t>
            </a:r>
            <a:r>
              <a:rPr lang="en-IN" b="1" dirty="0"/>
              <a:t>[1]  # gives number of col count</a:t>
            </a:r>
          </a:p>
          <a:p>
            <a:r>
              <a:rPr lang="en-IN" b="1" dirty="0"/>
              <a:t>    features = cols – 1</a:t>
            </a:r>
          </a:p>
          <a:p>
            <a:r>
              <a:rPr lang="en-IN" b="1" dirty="0"/>
              <a:t>    print(features)</a:t>
            </a:r>
          </a:p>
          <a:p>
            <a:r>
              <a:rPr lang="en-IN" b="1" dirty="0"/>
              <a:t>    X = </a:t>
            </a:r>
            <a:r>
              <a:rPr lang="en-IN" b="1" dirty="0" err="1"/>
              <a:t>train.values</a:t>
            </a:r>
            <a:r>
              <a:rPr lang="en-IN" b="1" dirty="0"/>
              <a:t>[:, 0:features] </a:t>
            </a:r>
          </a:p>
          <a:p>
            <a:r>
              <a:rPr lang="en-IN" b="1" dirty="0"/>
              <a:t>    Y = </a:t>
            </a:r>
            <a:r>
              <a:rPr lang="en-IN" b="1" dirty="0" err="1"/>
              <a:t>train.values</a:t>
            </a:r>
            <a:r>
              <a:rPr lang="en-IN" b="1" dirty="0"/>
              <a:t>[:, features]</a:t>
            </a:r>
          </a:p>
        </p:txBody>
      </p:sp>
    </p:spTree>
    <p:extLst>
      <p:ext uri="{BB962C8B-B14F-4D97-AF65-F5344CB8AC3E}">
        <p14:creationId xmlns:p14="http://schemas.microsoft.com/office/powerpoint/2010/main" val="119019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D5C150-F1DB-7751-8EAF-A7537818A171}"/>
              </a:ext>
            </a:extLst>
          </p:cNvPr>
          <p:cNvSpPr txBox="1"/>
          <p:nvPr/>
        </p:nvSpPr>
        <p:spPr>
          <a:xfrm>
            <a:off x="323385" y="423746"/>
            <a:ext cx="13381464" cy="7848302"/>
          </a:xfrm>
          <a:prstGeom prst="rect">
            <a:avLst/>
          </a:prstGeom>
          <a:noFill/>
        </p:spPr>
        <p:txBody>
          <a:bodyPr wrap="square" rtlCol="0">
            <a:spAutoFit/>
          </a:bodyPr>
          <a:lstStyle/>
          <a:p>
            <a:r>
              <a:rPr lang="en-IN" b="1" dirty="0"/>
              <a:t>    print(Y)</a:t>
            </a:r>
          </a:p>
          <a:p>
            <a:r>
              <a:rPr lang="en-IN" b="1" dirty="0"/>
              <a:t>    </a:t>
            </a:r>
            <a:r>
              <a:rPr lang="en-IN" b="1" dirty="0" err="1"/>
              <a:t>X_train</a:t>
            </a:r>
            <a:r>
              <a:rPr lang="en-IN" b="1" dirty="0"/>
              <a:t>, </a:t>
            </a:r>
            <a:r>
              <a:rPr lang="en-IN" b="1" dirty="0" err="1"/>
              <a:t>X_test</a:t>
            </a:r>
            <a:r>
              <a:rPr lang="en-IN" b="1" dirty="0"/>
              <a:t>, </a:t>
            </a:r>
            <a:r>
              <a:rPr lang="en-IN" b="1" dirty="0" err="1"/>
              <a:t>y_train</a:t>
            </a:r>
            <a:r>
              <a:rPr lang="en-IN" b="1" dirty="0"/>
              <a:t>, </a:t>
            </a:r>
            <a:r>
              <a:rPr lang="en-IN" b="1" dirty="0" err="1"/>
              <a:t>y_test</a:t>
            </a:r>
            <a:r>
              <a:rPr lang="en-IN" b="1" dirty="0"/>
              <a:t> = </a:t>
            </a:r>
            <a:r>
              <a:rPr lang="en-IN" b="1" dirty="0" err="1"/>
              <a:t>train_test_split</a:t>
            </a:r>
            <a:r>
              <a:rPr lang="en-IN" b="1" dirty="0"/>
              <a:t>(X, Y, </a:t>
            </a:r>
            <a:r>
              <a:rPr lang="en-IN" b="1" dirty="0" err="1"/>
              <a:t>test_size</a:t>
            </a:r>
            <a:r>
              <a:rPr lang="en-IN" b="1" dirty="0"/>
              <a:t> = 0.2, </a:t>
            </a:r>
            <a:r>
              <a:rPr lang="en-IN" b="1" dirty="0" err="1"/>
              <a:t>random_state</a:t>
            </a:r>
            <a:r>
              <a:rPr lang="en-IN" b="1" dirty="0"/>
              <a:t> = 42)</a:t>
            </a:r>
          </a:p>
          <a:p>
            <a:r>
              <a:rPr lang="en-IN" b="1" dirty="0"/>
              <a:t>    </a:t>
            </a:r>
          </a:p>
          <a:p>
            <a:r>
              <a:rPr lang="en-IN" b="1" dirty="0"/>
              <a:t>     </a:t>
            </a:r>
          </a:p>
          <a:p>
            <a:r>
              <a:rPr lang="en-IN" b="1" dirty="0"/>
              <a:t>    </a:t>
            </a:r>
            <a:r>
              <a:rPr lang="en-IN" b="1" dirty="0" err="1"/>
              <a:t>text.insert</a:t>
            </a:r>
            <a:r>
              <a:rPr lang="en-IN" b="1" dirty="0"/>
              <a:t>(</a:t>
            </a:r>
            <a:r>
              <a:rPr lang="en-IN" b="1" dirty="0" err="1"/>
              <a:t>END,"Dataset</a:t>
            </a:r>
            <a:r>
              <a:rPr lang="en-IN" b="1" dirty="0"/>
              <a:t> Length : "+str(</a:t>
            </a:r>
            <a:r>
              <a:rPr lang="en-IN" b="1" dirty="0" err="1"/>
              <a:t>len</a:t>
            </a:r>
            <a:r>
              <a:rPr lang="en-IN" b="1" dirty="0"/>
              <a:t>(X))+"\n");</a:t>
            </a:r>
          </a:p>
          <a:p>
            <a:r>
              <a:rPr lang="en-IN" b="1" dirty="0"/>
              <a:t>    </a:t>
            </a:r>
            <a:r>
              <a:rPr lang="en-IN" b="1" dirty="0" err="1"/>
              <a:t>text.insert</a:t>
            </a:r>
            <a:r>
              <a:rPr lang="en-IN" b="1" dirty="0"/>
              <a:t>(END,"</a:t>
            </a:r>
            <a:r>
              <a:rPr lang="en-IN" b="1" dirty="0" err="1"/>
              <a:t>Splitted</a:t>
            </a:r>
            <a:r>
              <a:rPr lang="en-IN" b="1" dirty="0"/>
              <a:t> Training Length : "+str(</a:t>
            </a:r>
            <a:r>
              <a:rPr lang="en-IN" b="1" dirty="0" err="1"/>
              <a:t>len</a:t>
            </a:r>
            <a:r>
              <a:rPr lang="en-IN" b="1" dirty="0"/>
              <a:t>(</a:t>
            </a:r>
            <a:r>
              <a:rPr lang="en-IN" b="1" dirty="0" err="1"/>
              <a:t>X_train</a:t>
            </a:r>
            <a:r>
              <a:rPr lang="en-IN" b="1" dirty="0"/>
              <a:t>))+"\n");</a:t>
            </a:r>
          </a:p>
          <a:p>
            <a:r>
              <a:rPr lang="en-IN" b="1" dirty="0"/>
              <a:t>    </a:t>
            </a:r>
            <a:r>
              <a:rPr lang="en-IN" b="1" dirty="0" err="1"/>
              <a:t>text.insert</a:t>
            </a:r>
            <a:r>
              <a:rPr lang="en-IN" b="1" dirty="0"/>
              <a:t>(END,"</a:t>
            </a:r>
            <a:r>
              <a:rPr lang="en-IN" b="1" dirty="0" err="1"/>
              <a:t>Splitted</a:t>
            </a:r>
            <a:r>
              <a:rPr lang="en-IN" b="1" dirty="0"/>
              <a:t> Test Length : "+str(</a:t>
            </a:r>
            <a:r>
              <a:rPr lang="en-IN" b="1" dirty="0" err="1"/>
              <a:t>len</a:t>
            </a:r>
            <a:r>
              <a:rPr lang="en-IN" b="1" dirty="0"/>
              <a:t>(</a:t>
            </a:r>
            <a:r>
              <a:rPr lang="en-IN" b="1" dirty="0" err="1"/>
              <a:t>X_test</a:t>
            </a:r>
            <a:r>
              <a:rPr lang="en-IN" b="1" dirty="0"/>
              <a:t>))+"\n\n");                        </a:t>
            </a:r>
          </a:p>
          <a:p>
            <a:endParaRPr lang="en-IN" b="1" dirty="0"/>
          </a:p>
          <a:p>
            <a:r>
              <a:rPr lang="en-IN" b="1" dirty="0"/>
              <a:t>def prediction(</a:t>
            </a:r>
            <a:r>
              <a:rPr lang="en-IN" b="1" dirty="0" err="1"/>
              <a:t>X_test</a:t>
            </a:r>
            <a:r>
              <a:rPr lang="en-IN" b="1" dirty="0"/>
              <a:t>, </a:t>
            </a:r>
            <a:r>
              <a:rPr lang="en-IN" b="1" dirty="0" err="1"/>
              <a:t>cls</a:t>
            </a:r>
            <a:r>
              <a:rPr lang="en-IN" b="1" dirty="0"/>
              <a:t>):  #prediction done here</a:t>
            </a:r>
          </a:p>
          <a:p>
            <a:r>
              <a:rPr lang="en-IN" b="1" dirty="0"/>
              <a:t>    </a:t>
            </a:r>
            <a:r>
              <a:rPr lang="en-IN" b="1" dirty="0" err="1"/>
              <a:t>y_pred</a:t>
            </a:r>
            <a:r>
              <a:rPr lang="en-IN" b="1" dirty="0"/>
              <a:t> = </a:t>
            </a:r>
            <a:r>
              <a:rPr lang="en-IN" b="1" dirty="0" err="1"/>
              <a:t>cls.predict</a:t>
            </a:r>
            <a:r>
              <a:rPr lang="en-IN" b="1" dirty="0"/>
              <a:t>(</a:t>
            </a:r>
            <a:r>
              <a:rPr lang="en-IN" b="1" dirty="0" err="1"/>
              <a:t>X_test</a:t>
            </a:r>
            <a:r>
              <a:rPr lang="en-IN" b="1" dirty="0"/>
              <a:t>) </a:t>
            </a:r>
          </a:p>
          <a:p>
            <a:r>
              <a:rPr lang="en-IN" b="1" dirty="0"/>
              <a:t>    for </a:t>
            </a:r>
            <a:r>
              <a:rPr lang="en-IN" b="1" dirty="0" err="1"/>
              <a:t>i</a:t>
            </a:r>
            <a:r>
              <a:rPr lang="en-IN" b="1" dirty="0"/>
              <a:t> in range(</a:t>
            </a:r>
            <a:r>
              <a:rPr lang="en-IN" b="1" dirty="0" err="1"/>
              <a:t>len</a:t>
            </a:r>
            <a:r>
              <a:rPr lang="en-IN" b="1" dirty="0"/>
              <a:t>(</a:t>
            </a:r>
            <a:r>
              <a:rPr lang="en-IN" b="1" dirty="0" err="1"/>
              <a:t>X_test</a:t>
            </a:r>
            <a:r>
              <a:rPr lang="en-IN" b="1" dirty="0"/>
              <a:t>)):</a:t>
            </a:r>
          </a:p>
          <a:p>
            <a:r>
              <a:rPr lang="en-IN" b="1" dirty="0"/>
              <a:t>      print("X=%s, Predicted=%s" % (</a:t>
            </a:r>
            <a:r>
              <a:rPr lang="en-IN" b="1" dirty="0" err="1"/>
              <a:t>X_test</a:t>
            </a:r>
            <a:r>
              <a:rPr lang="en-IN" b="1" dirty="0"/>
              <a:t>[</a:t>
            </a:r>
            <a:r>
              <a:rPr lang="en-IN" b="1" dirty="0" err="1"/>
              <a:t>i</a:t>
            </a:r>
            <a:r>
              <a:rPr lang="en-IN" b="1" dirty="0"/>
              <a:t>], </a:t>
            </a:r>
            <a:r>
              <a:rPr lang="en-IN" b="1" dirty="0" err="1"/>
              <a:t>y_pred</a:t>
            </a:r>
            <a:r>
              <a:rPr lang="en-IN" b="1" dirty="0"/>
              <a:t>[</a:t>
            </a:r>
            <a:r>
              <a:rPr lang="en-IN" b="1" dirty="0" err="1"/>
              <a:t>i</a:t>
            </a:r>
            <a:r>
              <a:rPr lang="en-IN" b="1" dirty="0"/>
              <a:t>]))</a:t>
            </a:r>
          </a:p>
          <a:p>
            <a:r>
              <a:rPr lang="en-IN" b="1" dirty="0"/>
              <a:t>    return </a:t>
            </a:r>
            <a:r>
              <a:rPr lang="en-IN" b="1" dirty="0" err="1"/>
              <a:t>y_pred</a:t>
            </a:r>
            <a:r>
              <a:rPr lang="en-IN" b="1" dirty="0"/>
              <a:t> </a:t>
            </a:r>
          </a:p>
          <a:p>
            <a:r>
              <a:rPr lang="en-IN" b="1" dirty="0"/>
              <a:t>	</a:t>
            </a:r>
          </a:p>
          <a:p>
            <a:r>
              <a:rPr lang="en-IN" b="1" dirty="0"/>
              <a:t># Function to calculate accuracy </a:t>
            </a:r>
          </a:p>
          <a:p>
            <a:r>
              <a:rPr lang="en-IN" b="1" dirty="0"/>
              <a:t>def </a:t>
            </a:r>
            <a:r>
              <a:rPr lang="en-IN" b="1" dirty="0" err="1"/>
              <a:t>cal_accuracy</a:t>
            </a:r>
            <a:r>
              <a:rPr lang="en-IN" b="1" dirty="0"/>
              <a:t>(</a:t>
            </a:r>
            <a:r>
              <a:rPr lang="en-IN" b="1" dirty="0" err="1"/>
              <a:t>y_test</a:t>
            </a:r>
            <a:r>
              <a:rPr lang="en-IN" b="1" dirty="0"/>
              <a:t>, </a:t>
            </a:r>
            <a:r>
              <a:rPr lang="en-IN" b="1" dirty="0" err="1"/>
              <a:t>y_pred</a:t>
            </a:r>
            <a:r>
              <a:rPr lang="en-IN" b="1" dirty="0"/>
              <a:t>, details):</a:t>
            </a:r>
          </a:p>
          <a:p>
            <a:r>
              <a:rPr lang="en-IN" b="1" dirty="0"/>
              <a:t>    accuracy = </a:t>
            </a:r>
            <a:r>
              <a:rPr lang="en-IN" b="1" dirty="0" err="1"/>
              <a:t>accuracy_score</a:t>
            </a:r>
            <a:r>
              <a:rPr lang="en-IN" b="1" dirty="0"/>
              <a:t>(</a:t>
            </a:r>
            <a:r>
              <a:rPr lang="en-IN" b="1" dirty="0" err="1"/>
              <a:t>y_test,y_pred</a:t>
            </a:r>
            <a:r>
              <a:rPr lang="en-IN" b="1" dirty="0"/>
              <a:t>)*100</a:t>
            </a:r>
          </a:p>
          <a:p>
            <a:r>
              <a:rPr lang="en-IN" b="1" dirty="0"/>
              <a:t>    </a:t>
            </a:r>
            <a:r>
              <a:rPr lang="en-IN" b="1" dirty="0" err="1"/>
              <a:t>text.insert</a:t>
            </a:r>
            <a:r>
              <a:rPr lang="en-IN" b="1" dirty="0"/>
              <a:t>(</a:t>
            </a:r>
            <a:r>
              <a:rPr lang="en-IN" b="1" dirty="0" err="1"/>
              <a:t>END,details</a:t>
            </a:r>
            <a:r>
              <a:rPr lang="en-IN" b="1" dirty="0"/>
              <a:t>+"\n\n")</a:t>
            </a:r>
          </a:p>
          <a:p>
            <a:r>
              <a:rPr lang="en-IN" b="1" dirty="0"/>
              <a:t>    </a:t>
            </a:r>
            <a:r>
              <a:rPr lang="en-IN" b="1" dirty="0" err="1"/>
              <a:t>text.insert</a:t>
            </a:r>
            <a:r>
              <a:rPr lang="en-IN" b="1" dirty="0"/>
              <a:t>(</a:t>
            </a:r>
            <a:r>
              <a:rPr lang="en-IN" b="1" dirty="0" err="1"/>
              <a:t>END,"Accuracy</a:t>
            </a:r>
            <a:r>
              <a:rPr lang="en-IN" b="1" dirty="0"/>
              <a:t> : "+str(accuracy)+"\n\n")</a:t>
            </a:r>
          </a:p>
          <a:p>
            <a:r>
              <a:rPr lang="en-IN" b="1" dirty="0"/>
              <a:t>    return accuracy </a:t>
            </a:r>
          </a:p>
          <a:p>
            <a:r>
              <a:rPr lang="en-IN" b="1" dirty="0"/>
              <a:t>def </a:t>
            </a:r>
            <a:r>
              <a:rPr lang="en-IN" b="1" dirty="0" err="1"/>
              <a:t>runRandomForest</a:t>
            </a:r>
            <a:r>
              <a:rPr lang="en-IN" b="1" dirty="0"/>
              <a:t>():</a:t>
            </a:r>
          </a:p>
          <a:p>
            <a:r>
              <a:rPr lang="en-IN" b="1" dirty="0"/>
              <a:t>    global </a:t>
            </a:r>
            <a:r>
              <a:rPr lang="en-IN" b="1" dirty="0" err="1"/>
              <a:t>rf_acc</a:t>
            </a:r>
            <a:endParaRPr lang="en-IN" b="1" dirty="0"/>
          </a:p>
          <a:p>
            <a:r>
              <a:rPr lang="en-IN" b="1" dirty="0"/>
              <a:t>    global classifier</a:t>
            </a:r>
          </a:p>
          <a:p>
            <a:r>
              <a:rPr lang="en-IN" b="1" dirty="0"/>
              <a:t>    </a:t>
            </a:r>
            <a:r>
              <a:rPr lang="en-IN" b="1" dirty="0" err="1"/>
              <a:t>text.delete</a:t>
            </a:r>
            <a:r>
              <a:rPr lang="en-IN" b="1" dirty="0"/>
              <a:t>('1.0', END)</a:t>
            </a:r>
          </a:p>
          <a:p>
            <a:r>
              <a:rPr lang="en-IN" b="1" dirty="0"/>
              <a:t>    </a:t>
            </a:r>
            <a:r>
              <a:rPr lang="en-IN" b="1" dirty="0" err="1"/>
              <a:t>rfc</a:t>
            </a:r>
            <a:r>
              <a:rPr lang="en-IN" b="1" dirty="0"/>
              <a:t> = </a:t>
            </a:r>
            <a:r>
              <a:rPr lang="en-IN" b="1" dirty="0" err="1"/>
              <a:t>RandomForestClassifier</a:t>
            </a:r>
            <a:r>
              <a:rPr lang="en-IN" b="1" dirty="0"/>
              <a:t>(</a:t>
            </a:r>
            <a:r>
              <a:rPr lang="en-IN" b="1" dirty="0" err="1"/>
              <a:t>n_estimators</a:t>
            </a:r>
            <a:r>
              <a:rPr lang="en-IN" b="1" dirty="0"/>
              <a:t>=2, </a:t>
            </a:r>
            <a:r>
              <a:rPr lang="en-IN" b="1" dirty="0" err="1"/>
              <a:t>random_state</a:t>
            </a:r>
            <a:r>
              <a:rPr lang="en-IN" b="1" dirty="0"/>
              <a:t>=0)</a:t>
            </a:r>
          </a:p>
          <a:p>
            <a:r>
              <a:rPr lang="en-IN" b="1" dirty="0"/>
              <a:t>    </a:t>
            </a:r>
            <a:r>
              <a:rPr lang="en-IN" b="1" dirty="0" err="1"/>
              <a:t>rfc.fit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a:t>
            </a:r>
            <a:r>
              <a:rPr lang="en-IN" b="1" dirty="0" err="1"/>
              <a:t>END,"Random</a:t>
            </a:r>
            <a:r>
              <a:rPr lang="en-IN" b="1" dirty="0"/>
              <a:t> Forest Prediction Results\n") </a:t>
            </a:r>
          </a:p>
          <a:p>
            <a:endParaRPr lang="en-IN" b="1" dirty="0"/>
          </a:p>
        </p:txBody>
      </p:sp>
    </p:spTree>
    <p:extLst>
      <p:ext uri="{BB962C8B-B14F-4D97-AF65-F5344CB8AC3E}">
        <p14:creationId xmlns:p14="http://schemas.microsoft.com/office/powerpoint/2010/main" val="298175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210369-5AF8-8104-F088-8E04B706A035}"/>
              </a:ext>
            </a:extLst>
          </p:cNvPr>
          <p:cNvSpPr txBox="1"/>
          <p:nvPr/>
        </p:nvSpPr>
        <p:spPr>
          <a:xfrm>
            <a:off x="144966" y="591015"/>
            <a:ext cx="14273561" cy="7571303"/>
          </a:xfrm>
          <a:prstGeom prst="rect">
            <a:avLst/>
          </a:prstGeom>
          <a:noFill/>
        </p:spPr>
        <p:txBody>
          <a:bodyPr wrap="square" rtlCol="0">
            <a:spAutoFit/>
          </a:bodyPr>
          <a:lstStyle/>
          <a:p>
            <a:r>
              <a:rPr lang="en-IN" b="1" dirty="0"/>
              <a:t>    </a:t>
            </a:r>
            <a:r>
              <a:rPr lang="en-IN" b="1" dirty="0" err="1"/>
              <a:t>prediction_data</a:t>
            </a:r>
            <a:r>
              <a:rPr lang="en-IN" b="1" dirty="0"/>
              <a:t> = prediction(</a:t>
            </a:r>
            <a:r>
              <a:rPr lang="en-IN" b="1" dirty="0" err="1"/>
              <a:t>X_test</a:t>
            </a:r>
            <a:r>
              <a:rPr lang="en-IN" b="1" dirty="0"/>
              <a:t>, </a:t>
            </a:r>
            <a:r>
              <a:rPr lang="en-IN" b="1" dirty="0" err="1"/>
              <a:t>rfc</a:t>
            </a:r>
            <a:r>
              <a:rPr lang="en-IN" b="1" dirty="0"/>
              <a:t>) </a:t>
            </a:r>
          </a:p>
          <a:p>
            <a:r>
              <a:rPr lang="en-IN" b="1" dirty="0"/>
              <a:t>    </a:t>
            </a:r>
            <a:r>
              <a:rPr lang="en-IN" b="1" dirty="0" err="1"/>
              <a:t>random_precision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random_recall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random_fmeasure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rf_acc</a:t>
            </a:r>
            <a:r>
              <a:rPr lang="en-IN" b="1" dirty="0"/>
              <a:t> = </a:t>
            </a:r>
            <a:r>
              <a:rPr lang="en-IN" b="1" dirty="0" err="1"/>
              <a:t>accuracy_score</a:t>
            </a:r>
            <a:r>
              <a:rPr lang="en-IN" b="1" dirty="0"/>
              <a:t>(</a:t>
            </a:r>
            <a:r>
              <a:rPr lang="en-IN" b="1" dirty="0" err="1"/>
              <a:t>y_test,prediction_data</a:t>
            </a:r>
            <a:r>
              <a:rPr lang="en-IN" b="1" dirty="0"/>
              <a:t>)*100</a:t>
            </a:r>
          </a:p>
          <a:p>
            <a:r>
              <a:rPr lang="en-IN" b="1" dirty="0"/>
              <a:t>    </a:t>
            </a:r>
            <a:r>
              <a:rPr lang="en-IN" b="1" dirty="0" err="1"/>
              <a:t>text.insert</a:t>
            </a:r>
            <a:r>
              <a:rPr lang="en-IN" b="1" dirty="0"/>
              <a:t>(</a:t>
            </a:r>
            <a:r>
              <a:rPr lang="en-IN" b="1" dirty="0" err="1"/>
              <a:t>END,"Random</a:t>
            </a:r>
            <a:r>
              <a:rPr lang="en-IN" b="1" dirty="0"/>
              <a:t> Forest Precision : "+str(</a:t>
            </a:r>
            <a:r>
              <a:rPr lang="en-IN" b="1" dirty="0" err="1"/>
              <a:t>random_precision</a:t>
            </a:r>
            <a:r>
              <a:rPr lang="en-IN" b="1" dirty="0"/>
              <a:t>)+"\n")</a:t>
            </a:r>
          </a:p>
          <a:p>
            <a:r>
              <a:rPr lang="en-IN" b="1" dirty="0"/>
              <a:t>    </a:t>
            </a:r>
            <a:r>
              <a:rPr lang="en-IN" b="1" dirty="0" err="1"/>
              <a:t>text.insert</a:t>
            </a:r>
            <a:r>
              <a:rPr lang="en-IN" b="1" dirty="0"/>
              <a:t>(</a:t>
            </a:r>
            <a:r>
              <a:rPr lang="en-IN" b="1" dirty="0" err="1"/>
              <a:t>END,"Random</a:t>
            </a:r>
            <a:r>
              <a:rPr lang="en-IN" b="1" dirty="0"/>
              <a:t> Forest Recall : "+str(</a:t>
            </a:r>
            <a:r>
              <a:rPr lang="en-IN" b="1" dirty="0" err="1"/>
              <a:t>random_recall</a:t>
            </a:r>
            <a:r>
              <a:rPr lang="en-IN" b="1" dirty="0"/>
              <a:t>)+"\n")</a:t>
            </a:r>
          </a:p>
          <a:p>
            <a:r>
              <a:rPr lang="en-IN" b="1" dirty="0"/>
              <a:t>    </a:t>
            </a:r>
            <a:r>
              <a:rPr lang="en-IN" b="1" dirty="0" err="1"/>
              <a:t>text.insert</a:t>
            </a:r>
            <a:r>
              <a:rPr lang="en-IN" b="1" dirty="0"/>
              <a:t>(</a:t>
            </a:r>
            <a:r>
              <a:rPr lang="en-IN" b="1" dirty="0" err="1"/>
              <a:t>END,"Random</a:t>
            </a:r>
            <a:r>
              <a:rPr lang="en-IN" b="1" dirty="0"/>
              <a:t> Forest </a:t>
            </a:r>
            <a:r>
              <a:rPr lang="en-IN" b="1" dirty="0" err="1"/>
              <a:t>FMeasure</a:t>
            </a:r>
            <a:r>
              <a:rPr lang="en-IN" b="1" dirty="0"/>
              <a:t> : "+str(</a:t>
            </a:r>
            <a:r>
              <a:rPr lang="en-IN" b="1" dirty="0" err="1"/>
              <a:t>random_fmeasure</a:t>
            </a:r>
            <a:r>
              <a:rPr lang="en-IN" b="1" dirty="0"/>
              <a:t>)+"\n")</a:t>
            </a:r>
          </a:p>
          <a:p>
            <a:r>
              <a:rPr lang="en-IN" b="1" dirty="0"/>
              <a:t>    </a:t>
            </a:r>
            <a:r>
              <a:rPr lang="en-IN" b="1" dirty="0" err="1"/>
              <a:t>text.insert</a:t>
            </a:r>
            <a:r>
              <a:rPr lang="en-IN" b="1" dirty="0"/>
              <a:t>(</a:t>
            </a:r>
            <a:r>
              <a:rPr lang="en-IN" b="1" dirty="0" err="1"/>
              <a:t>END,"Random</a:t>
            </a:r>
            <a:r>
              <a:rPr lang="en-IN" b="1" dirty="0"/>
              <a:t> Forest Accuracy : "+str(</a:t>
            </a:r>
            <a:r>
              <a:rPr lang="en-IN" b="1" dirty="0" err="1"/>
              <a:t>rf_acc</a:t>
            </a:r>
            <a:r>
              <a:rPr lang="en-IN" b="1" dirty="0"/>
              <a:t>)+"\n")</a:t>
            </a:r>
          </a:p>
          <a:p>
            <a:r>
              <a:rPr lang="en-IN" b="1" dirty="0"/>
              <a:t>    classifier = </a:t>
            </a:r>
            <a:r>
              <a:rPr lang="en-IN" b="1" dirty="0" err="1"/>
              <a:t>rfc</a:t>
            </a:r>
            <a:endParaRPr lang="en-IN" b="1" dirty="0"/>
          </a:p>
          <a:p>
            <a:endParaRPr lang="en-IN" b="1" dirty="0"/>
          </a:p>
          <a:p>
            <a:r>
              <a:rPr lang="en-IN" b="1" dirty="0"/>
              <a:t>def </a:t>
            </a:r>
            <a:r>
              <a:rPr lang="en-IN" b="1" dirty="0" err="1"/>
              <a:t>runMLP</a:t>
            </a:r>
            <a:r>
              <a:rPr lang="en-IN" b="1" dirty="0"/>
              <a:t>():</a:t>
            </a:r>
          </a:p>
          <a:p>
            <a:r>
              <a:rPr lang="en-IN" b="1" dirty="0"/>
              <a:t>    global </a:t>
            </a:r>
            <a:r>
              <a:rPr lang="en-IN" b="1" dirty="0" err="1"/>
              <a:t>mlp_acc</a:t>
            </a:r>
            <a:endParaRPr lang="en-IN" b="1" dirty="0"/>
          </a:p>
          <a:p>
            <a:r>
              <a:rPr lang="en-IN" b="1" dirty="0"/>
              <a:t>    </a:t>
            </a:r>
            <a:r>
              <a:rPr lang="en-IN" b="1" dirty="0" err="1"/>
              <a:t>text.delete</a:t>
            </a:r>
            <a:r>
              <a:rPr lang="en-IN" b="1" dirty="0"/>
              <a:t>('1.0', END)</a:t>
            </a:r>
          </a:p>
          <a:p>
            <a:r>
              <a:rPr lang="en-IN" b="1" dirty="0"/>
              <a:t>    </a:t>
            </a:r>
            <a:r>
              <a:rPr lang="en-IN" b="1" dirty="0" err="1"/>
              <a:t>cls</a:t>
            </a:r>
            <a:r>
              <a:rPr lang="en-IN" b="1" dirty="0"/>
              <a:t> = </a:t>
            </a:r>
            <a:r>
              <a:rPr lang="en-IN" b="1" dirty="0" err="1"/>
              <a:t>MLPClassifier</a:t>
            </a:r>
            <a:r>
              <a:rPr lang="en-IN" b="1" dirty="0"/>
              <a:t>(</a:t>
            </a:r>
            <a:r>
              <a:rPr lang="en-IN" b="1" dirty="0" err="1"/>
              <a:t>random_state</a:t>
            </a:r>
            <a:r>
              <a:rPr lang="en-IN" b="1" dirty="0"/>
              <a:t>=1, </a:t>
            </a:r>
            <a:r>
              <a:rPr lang="en-IN" b="1" dirty="0" err="1"/>
              <a:t>max_iter</a:t>
            </a:r>
            <a:r>
              <a:rPr lang="en-IN" b="1" dirty="0"/>
              <a:t>=10)</a:t>
            </a:r>
          </a:p>
          <a:p>
            <a:r>
              <a:rPr lang="en-IN" b="1" dirty="0"/>
              <a:t>    </a:t>
            </a:r>
            <a:r>
              <a:rPr lang="en-IN" b="1" dirty="0" err="1"/>
              <a:t>cls.fit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a:t>
            </a:r>
            <a:r>
              <a:rPr lang="en-IN" b="1" dirty="0" err="1"/>
              <a:t>END,"Multilayer</a:t>
            </a:r>
            <a:r>
              <a:rPr lang="en-IN" b="1" dirty="0"/>
              <a:t> Perceptron Classifier (MLP) Prediction Results\n") </a:t>
            </a:r>
          </a:p>
          <a:p>
            <a:r>
              <a:rPr lang="en-IN" b="1" dirty="0"/>
              <a:t>    </a:t>
            </a:r>
            <a:r>
              <a:rPr lang="en-IN" b="1" dirty="0" err="1"/>
              <a:t>prediction_data</a:t>
            </a:r>
            <a:r>
              <a:rPr lang="en-IN" b="1" dirty="0"/>
              <a:t> = prediction(</a:t>
            </a:r>
            <a:r>
              <a:rPr lang="en-IN" b="1" dirty="0" err="1"/>
              <a:t>X_test</a:t>
            </a:r>
            <a:r>
              <a:rPr lang="en-IN" b="1" dirty="0"/>
              <a:t>, </a:t>
            </a:r>
            <a:r>
              <a:rPr lang="en-IN" b="1" dirty="0" err="1"/>
              <a:t>cls</a:t>
            </a:r>
            <a:r>
              <a:rPr lang="en-IN" b="1" dirty="0"/>
              <a:t>) </a:t>
            </a:r>
          </a:p>
          <a:p>
            <a:r>
              <a:rPr lang="en-IN" b="1" dirty="0"/>
              <a:t>    </a:t>
            </a:r>
            <a:r>
              <a:rPr lang="en-IN" b="1" dirty="0" err="1"/>
              <a:t>mlp_precision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mlp_recall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mlp_fmeasure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mlp_acc</a:t>
            </a:r>
            <a:r>
              <a:rPr lang="en-IN" b="1" dirty="0"/>
              <a:t> = </a:t>
            </a:r>
            <a:r>
              <a:rPr lang="en-IN" b="1" dirty="0" err="1"/>
              <a:t>accuracy_score</a:t>
            </a:r>
            <a:r>
              <a:rPr lang="en-IN" b="1" dirty="0"/>
              <a:t>(</a:t>
            </a:r>
            <a:r>
              <a:rPr lang="en-IN" b="1" dirty="0" err="1"/>
              <a:t>y_test,prediction_data</a:t>
            </a:r>
            <a:r>
              <a:rPr lang="en-IN" b="1" dirty="0"/>
              <a:t>)*100</a:t>
            </a:r>
          </a:p>
          <a:p>
            <a:r>
              <a:rPr lang="en-IN" b="1" dirty="0"/>
              <a:t>    </a:t>
            </a:r>
            <a:r>
              <a:rPr lang="en-IN" b="1" dirty="0" err="1"/>
              <a:t>text.insert</a:t>
            </a:r>
            <a:r>
              <a:rPr lang="en-IN" b="1" dirty="0"/>
              <a:t>(</a:t>
            </a:r>
            <a:r>
              <a:rPr lang="en-IN" b="1" dirty="0" err="1"/>
              <a:t>END,"Multilayer</a:t>
            </a:r>
            <a:r>
              <a:rPr lang="en-IN" b="1" dirty="0"/>
              <a:t> Perceptron Precision : "+str(</a:t>
            </a:r>
            <a:r>
              <a:rPr lang="en-IN" b="1" dirty="0" err="1"/>
              <a:t>mlp_precision</a:t>
            </a:r>
            <a:r>
              <a:rPr lang="en-IN" b="1" dirty="0"/>
              <a:t>)+"\n")</a:t>
            </a:r>
          </a:p>
          <a:p>
            <a:r>
              <a:rPr lang="en-IN" b="1" dirty="0"/>
              <a:t>    </a:t>
            </a:r>
            <a:r>
              <a:rPr lang="en-IN" b="1" dirty="0" err="1"/>
              <a:t>text.insert</a:t>
            </a:r>
            <a:r>
              <a:rPr lang="en-IN" b="1" dirty="0"/>
              <a:t>(</a:t>
            </a:r>
            <a:r>
              <a:rPr lang="en-IN" b="1" dirty="0" err="1"/>
              <a:t>END,"Multilayer</a:t>
            </a:r>
            <a:r>
              <a:rPr lang="en-IN" b="1" dirty="0"/>
              <a:t> Perceptron Recall : "+str(</a:t>
            </a:r>
            <a:r>
              <a:rPr lang="en-IN" b="1" dirty="0" err="1"/>
              <a:t>mlp_recall</a:t>
            </a:r>
            <a:r>
              <a:rPr lang="en-IN" b="1" dirty="0"/>
              <a:t>)+"\n")</a:t>
            </a:r>
          </a:p>
          <a:p>
            <a:r>
              <a:rPr lang="en-IN" b="1" dirty="0"/>
              <a:t>    </a:t>
            </a:r>
            <a:r>
              <a:rPr lang="en-IN" b="1" dirty="0" err="1"/>
              <a:t>text.insert</a:t>
            </a:r>
            <a:r>
              <a:rPr lang="en-IN" b="1" dirty="0"/>
              <a:t>(</a:t>
            </a:r>
            <a:r>
              <a:rPr lang="en-IN" b="1" dirty="0" err="1"/>
              <a:t>END,"Multilayer</a:t>
            </a:r>
            <a:r>
              <a:rPr lang="en-IN" b="1" dirty="0"/>
              <a:t> Perceptron </a:t>
            </a:r>
            <a:r>
              <a:rPr lang="en-IN" b="1" dirty="0" err="1"/>
              <a:t>FMeasure</a:t>
            </a:r>
            <a:r>
              <a:rPr lang="en-IN" b="1" dirty="0"/>
              <a:t> : "+str(</a:t>
            </a:r>
            <a:r>
              <a:rPr lang="en-IN" b="1" dirty="0" err="1"/>
              <a:t>mlp_fmeasure</a:t>
            </a:r>
            <a:r>
              <a:rPr lang="en-IN" b="1" dirty="0"/>
              <a:t>)+"\n")</a:t>
            </a:r>
          </a:p>
          <a:p>
            <a:r>
              <a:rPr lang="en-IN" b="1" dirty="0"/>
              <a:t>    </a:t>
            </a:r>
            <a:r>
              <a:rPr lang="en-IN" b="1" dirty="0" err="1"/>
              <a:t>text.insert</a:t>
            </a:r>
            <a:r>
              <a:rPr lang="en-IN" b="1" dirty="0"/>
              <a:t>(</a:t>
            </a:r>
            <a:r>
              <a:rPr lang="en-IN" b="1" dirty="0" err="1"/>
              <a:t>END,"Multilayer</a:t>
            </a:r>
            <a:r>
              <a:rPr lang="en-IN" b="1" dirty="0"/>
              <a:t> Perceptron Accuracy : "+str(</a:t>
            </a:r>
            <a:r>
              <a:rPr lang="en-IN" b="1" dirty="0" err="1"/>
              <a:t>mlp_acc</a:t>
            </a:r>
            <a:r>
              <a:rPr lang="en-IN" b="1" dirty="0"/>
              <a:t>)+"\n")</a:t>
            </a:r>
          </a:p>
          <a:p>
            <a:endParaRPr lang="en-IN" b="1" dirty="0"/>
          </a:p>
        </p:txBody>
      </p:sp>
    </p:spTree>
    <p:extLst>
      <p:ext uri="{BB962C8B-B14F-4D97-AF65-F5344CB8AC3E}">
        <p14:creationId xmlns:p14="http://schemas.microsoft.com/office/powerpoint/2010/main" val="71463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C5A162-7E77-6ED7-3402-222AD46A9F47}"/>
              </a:ext>
            </a:extLst>
          </p:cNvPr>
          <p:cNvSpPr txBox="1"/>
          <p:nvPr/>
        </p:nvSpPr>
        <p:spPr>
          <a:xfrm>
            <a:off x="468350" y="267629"/>
            <a:ext cx="13905571" cy="7571303"/>
          </a:xfrm>
          <a:prstGeom prst="rect">
            <a:avLst/>
          </a:prstGeom>
          <a:noFill/>
        </p:spPr>
        <p:txBody>
          <a:bodyPr wrap="square" rtlCol="0">
            <a:spAutoFit/>
          </a:bodyPr>
          <a:lstStyle/>
          <a:p>
            <a:r>
              <a:rPr lang="en-IN" b="1" dirty="0"/>
              <a:t>def </a:t>
            </a:r>
            <a:r>
              <a:rPr lang="en-IN" b="1" dirty="0" err="1"/>
              <a:t>runDDS</a:t>
            </a:r>
            <a:r>
              <a:rPr lang="en-IN" b="1" dirty="0"/>
              <a:t>():</a:t>
            </a:r>
          </a:p>
          <a:p>
            <a:r>
              <a:rPr lang="en-IN" b="1" dirty="0"/>
              <a:t>    global classifier</a:t>
            </a:r>
          </a:p>
          <a:p>
            <a:r>
              <a:rPr lang="en-IN" b="1" dirty="0"/>
              <a:t>    global </a:t>
            </a:r>
            <a:r>
              <a:rPr lang="en-IN" b="1" dirty="0" err="1"/>
              <a:t>dds_acc</a:t>
            </a:r>
            <a:endParaRPr lang="en-IN" b="1" dirty="0"/>
          </a:p>
          <a:p>
            <a:r>
              <a:rPr lang="en-IN" b="1" dirty="0"/>
              <a:t>    </a:t>
            </a:r>
            <a:r>
              <a:rPr lang="en-IN" b="1" dirty="0" err="1"/>
              <a:t>dds</a:t>
            </a:r>
            <a:r>
              <a:rPr lang="en-IN" b="1" dirty="0"/>
              <a:t> = </a:t>
            </a:r>
            <a:r>
              <a:rPr lang="en-IN" b="1" dirty="0" err="1"/>
              <a:t>RandomForestClassifier</a:t>
            </a:r>
            <a:r>
              <a:rPr lang="en-IN" b="1" dirty="0"/>
              <a:t>(</a:t>
            </a:r>
            <a:r>
              <a:rPr lang="en-IN" b="1" dirty="0" err="1"/>
              <a:t>n_estimators</a:t>
            </a:r>
            <a:r>
              <a:rPr lang="en-IN" b="1" dirty="0"/>
              <a:t>=45, </a:t>
            </a:r>
            <a:r>
              <a:rPr lang="en-IN" b="1" dirty="0" err="1"/>
              <a:t>random_state</a:t>
            </a:r>
            <a:r>
              <a:rPr lang="en-IN" b="1" dirty="0"/>
              <a:t>=42)</a:t>
            </a:r>
          </a:p>
          <a:p>
            <a:r>
              <a:rPr lang="en-IN" b="1" dirty="0"/>
              <a:t>    selector = </a:t>
            </a:r>
            <a:r>
              <a:rPr lang="en-IN" b="1" dirty="0" err="1"/>
              <a:t>GeneticSelectionCV</a:t>
            </a:r>
            <a:r>
              <a:rPr lang="en-IN" b="1" dirty="0"/>
              <a:t>(</a:t>
            </a:r>
            <a:r>
              <a:rPr lang="en-IN" b="1" dirty="0" err="1"/>
              <a:t>dds</a:t>
            </a:r>
            <a:r>
              <a:rPr lang="en-IN" b="1" dirty="0"/>
              <a:t>,  #algorithm name</a:t>
            </a:r>
          </a:p>
          <a:p>
            <a:r>
              <a:rPr lang="en-IN" b="1" dirty="0"/>
              <a:t>                                  cv=5,</a:t>
            </a:r>
          </a:p>
          <a:p>
            <a:r>
              <a:rPr lang="en-IN" b="1" dirty="0"/>
              <a:t>                                  verbose=1,</a:t>
            </a:r>
          </a:p>
          <a:p>
            <a:r>
              <a:rPr lang="en-IN" b="1" dirty="0"/>
              <a:t>                                  scoring="accuracy",</a:t>
            </a:r>
          </a:p>
          <a:p>
            <a:r>
              <a:rPr lang="en-IN" b="1" dirty="0"/>
              <a:t>                                  </a:t>
            </a:r>
            <a:r>
              <a:rPr lang="en-IN" b="1" dirty="0" err="1"/>
              <a:t>max_features</a:t>
            </a:r>
            <a:r>
              <a:rPr lang="en-IN" b="1" dirty="0"/>
              <a:t>=5,</a:t>
            </a:r>
          </a:p>
          <a:p>
            <a:r>
              <a:rPr lang="en-IN" b="1" dirty="0"/>
              <a:t>                                  </a:t>
            </a:r>
            <a:r>
              <a:rPr lang="en-IN" b="1" dirty="0" err="1"/>
              <a:t>n_population</a:t>
            </a:r>
            <a:r>
              <a:rPr lang="en-IN" b="1" dirty="0"/>
              <a:t>=10, #population</a:t>
            </a:r>
          </a:p>
          <a:p>
            <a:r>
              <a:rPr lang="en-IN" b="1" dirty="0"/>
              <a:t>                                  </a:t>
            </a:r>
            <a:r>
              <a:rPr lang="en-IN" b="1" dirty="0" err="1"/>
              <a:t>crossover_proba</a:t>
            </a:r>
            <a:r>
              <a:rPr lang="en-IN" b="1" dirty="0"/>
              <a:t>=0.5, #cross over</a:t>
            </a:r>
          </a:p>
          <a:p>
            <a:r>
              <a:rPr lang="en-IN" b="1" dirty="0"/>
              <a:t>                                  </a:t>
            </a:r>
            <a:r>
              <a:rPr lang="en-IN" b="1" dirty="0" err="1"/>
              <a:t>mutation_proba</a:t>
            </a:r>
            <a:r>
              <a:rPr lang="en-IN" b="1" dirty="0"/>
              <a:t>=0.2,</a:t>
            </a:r>
          </a:p>
          <a:p>
            <a:r>
              <a:rPr lang="en-IN" b="1" dirty="0"/>
              <a:t>                                  </a:t>
            </a:r>
            <a:r>
              <a:rPr lang="en-IN" b="1" dirty="0" err="1"/>
              <a:t>n_generations</a:t>
            </a:r>
            <a:r>
              <a:rPr lang="en-IN" b="1" dirty="0"/>
              <a:t>=50,</a:t>
            </a:r>
          </a:p>
          <a:p>
            <a:r>
              <a:rPr lang="en-IN" b="1" dirty="0"/>
              <a:t>                                  </a:t>
            </a:r>
            <a:r>
              <a:rPr lang="en-IN" b="1" dirty="0" err="1"/>
              <a:t>crossover_independent_proba</a:t>
            </a:r>
            <a:r>
              <a:rPr lang="en-IN" b="1" dirty="0"/>
              <a:t>=0.5,</a:t>
            </a:r>
          </a:p>
          <a:p>
            <a:r>
              <a:rPr lang="en-IN" b="1" dirty="0"/>
              <a:t>                                  </a:t>
            </a:r>
            <a:r>
              <a:rPr lang="en-IN" b="1" dirty="0" err="1"/>
              <a:t>mutation_independent_proba</a:t>
            </a:r>
            <a:r>
              <a:rPr lang="en-IN" b="1" dirty="0"/>
              <a:t>=0.05, #mutation</a:t>
            </a:r>
          </a:p>
          <a:p>
            <a:r>
              <a:rPr lang="en-IN" b="1" dirty="0"/>
              <a:t>                                  </a:t>
            </a:r>
            <a:r>
              <a:rPr lang="en-IN" b="1" dirty="0" err="1"/>
              <a:t>tournament_size</a:t>
            </a:r>
            <a:r>
              <a:rPr lang="en-IN" b="1" dirty="0"/>
              <a:t>=3,</a:t>
            </a:r>
          </a:p>
          <a:p>
            <a:r>
              <a:rPr lang="en-IN" b="1" dirty="0"/>
              <a:t>                                  </a:t>
            </a:r>
            <a:r>
              <a:rPr lang="en-IN" b="1" dirty="0" err="1"/>
              <a:t>n_gen_no_change</a:t>
            </a:r>
            <a:r>
              <a:rPr lang="en-IN" b="1" dirty="0"/>
              <a:t>=5,</a:t>
            </a:r>
          </a:p>
          <a:p>
            <a:r>
              <a:rPr lang="en-IN" b="1" dirty="0"/>
              <a:t>                                  caching=True,</a:t>
            </a:r>
          </a:p>
          <a:p>
            <a:r>
              <a:rPr lang="en-IN" b="1" dirty="0"/>
              <a:t>                                  </a:t>
            </a:r>
            <a:r>
              <a:rPr lang="en-IN" b="1" dirty="0" err="1"/>
              <a:t>n_jobs</a:t>
            </a:r>
            <a:r>
              <a:rPr lang="en-IN" b="1" dirty="0"/>
              <a:t>=-1)</a:t>
            </a:r>
          </a:p>
          <a:p>
            <a:r>
              <a:rPr lang="en-IN" b="1" dirty="0"/>
              <a:t>    selector = </a:t>
            </a:r>
            <a:r>
              <a:rPr lang="en-IN" b="1" dirty="0" err="1"/>
              <a:t>selector.fit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(END,"DDS Prediction Results\n") </a:t>
            </a:r>
          </a:p>
          <a:p>
            <a:r>
              <a:rPr lang="en-IN" b="1" dirty="0"/>
              <a:t>    </a:t>
            </a:r>
            <a:r>
              <a:rPr lang="en-IN" b="1" dirty="0" err="1"/>
              <a:t>prediction_data</a:t>
            </a:r>
            <a:r>
              <a:rPr lang="en-IN" b="1" dirty="0"/>
              <a:t> = prediction(</a:t>
            </a:r>
            <a:r>
              <a:rPr lang="en-IN" b="1" dirty="0" err="1"/>
              <a:t>X_test</a:t>
            </a:r>
            <a:r>
              <a:rPr lang="en-IN" b="1" dirty="0"/>
              <a:t>, selector) </a:t>
            </a:r>
          </a:p>
          <a:p>
            <a:r>
              <a:rPr lang="en-IN" b="1" dirty="0"/>
              <a:t>    </a:t>
            </a:r>
            <a:r>
              <a:rPr lang="en-IN" b="1" dirty="0" err="1"/>
              <a:t>dds_precision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dds_recall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dds_fmeasure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dds_acc</a:t>
            </a:r>
            <a:r>
              <a:rPr lang="en-IN" b="1" dirty="0"/>
              <a:t> = </a:t>
            </a:r>
            <a:r>
              <a:rPr lang="en-IN" b="1" dirty="0" err="1"/>
              <a:t>accuracy_score</a:t>
            </a:r>
            <a:r>
              <a:rPr lang="en-IN" b="1" dirty="0"/>
              <a:t>(</a:t>
            </a:r>
            <a:r>
              <a:rPr lang="en-IN" b="1" dirty="0" err="1"/>
              <a:t>y_test,prediction_data</a:t>
            </a:r>
            <a:r>
              <a:rPr lang="en-IN" b="1" dirty="0"/>
              <a:t>)*100</a:t>
            </a:r>
          </a:p>
          <a:p>
            <a:endParaRPr lang="en-IN" b="1" dirty="0"/>
          </a:p>
        </p:txBody>
      </p:sp>
    </p:spTree>
    <p:extLst>
      <p:ext uri="{BB962C8B-B14F-4D97-AF65-F5344CB8AC3E}">
        <p14:creationId xmlns:p14="http://schemas.microsoft.com/office/powerpoint/2010/main" val="13740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30933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Introduction</a:t>
            </a:r>
            <a:endParaRPr lang="en-US" sz="4850" dirty="0"/>
          </a:p>
        </p:txBody>
      </p:sp>
      <p:sp>
        <p:nvSpPr>
          <p:cNvPr id="3" name="Text 1"/>
          <p:cNvSpPr/>
          <p:nvPr/>
        </p:nvSpPr>
        <p:spPr>
          <a:xfrm>
            <a:off x="864037" y="2574608"/>
            <a:ext cx="12902327" cy="4345543"/>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000" dirty="0">
                <a:solidFill>
                  <a:srgbClr val="000000"/>
                </a:solidFill>
                <a:effectLst/>
              </a:rPr>
              <a:t>Currently, global companies are developing technologies for advanced self-driving cars, which is in the 4th stage. </a:t>
            </a:r>
            <a:endParaRPr lang="en-US" sz="2000" dirty="0"/>
          </a:p>
          <a:p>
            <a:pPr marL="342900" indent="-342900">
              <a:buFont typeface="Arial" panose="020B0604020202020204" pitchFamily="34" charset="0"/>
              <a:buChar char="•"/>
            </a:pPr>
            <a:r>
              <a:rPr lang="en-US" sz="2000" dirty="0">
                <a:solidFill>
                  <a:srgbClr val="000000"/>
                </a:solidFill>
                <a:effectLst/>
              </a:rPr>
              <a:t>Self-driving cars are being developed based on various ICT technologies, and the principle of operation can be </a:t>
            </a:r>
            <a:endParaRPr lang="en-US" sz="2000" dirty="0"/>
          </a:p>
          <a:p>
            <a:r>
              <a:rPr lang="en-US" sz="2000" dirty="0">
                <a:solidFill>
                  <a:srgbClr val="000000"/>
                </a:solidFill>
                <a:effectLst/>
              </a:rPr>
              <a:t>      classified into three levels recognition, judgment, and control. </a:t>
            </a:r>
          </a:p>
          <a:p>
            <a:pPr marL="342900" indent="-342900">
              <a:buFont typeface="Arial" panose="020B0604020202020204" pitchFamily="34" charset="0"/>
              <a:buChar char="•"/>
            </a:pPr>
            <a:r>
              <a:rPr lang="en-US" sz="2000" dirty="0">
                <a:solidFill>
                  <a:srgbClr val="000000"/>
                </a:solidFill>
              </a:rPr>
              <a:t> </a:t>
            </a:r>
            <a:r>
              <a:rPr lang="en-US" sz="2000" dirty="0">
                <a:solidFill>
                  <a:srgbClr val="000000"/>
                </a:solidFill>
                <a:effectLst/>
              </a:rPr>
              <a:t>The recognition step is to recognize and collect information about surrounding situations by utilizing various sensors in vehicles such as GPS, camera, and radar. </a:t>
            </a:r>
            <a:endParaRPr lang="en-US" sz="2000" dirty="0"/>
          </a:p>
          <a:p>
            <a:pPr marL="342900" indent="-342900">
              <a:buFont typeface="Arial" panose="020B0604020202020204" pitchFamily="34" charset="0"/>
              <a:buChar char="•"/>
            </a:pPr>
            <a:r>
              <a:rPr lang="en-US" sz="2000" dirty="0">
                <a:solidFill>
                  <a:srgbClr val="000000"/>
                </a:solidFill>
                <a:effectLst/>
              </a:rPr>
              <a:t>The judgment step determines the driving strategy based on the recognized information. </a:t>
            </a:r>
          </a:p>
          <a:p>
            <a:pPr marL="342900" indent="-342900">
              <a:buFont typeface="Arial" panose="020B0604020202020204" pitchFamily="34" charset="0"/>
              <a:buChar char="•"/>
            </a:pPr>
            <a:r>
              <a:rPr lang="en-US" sz="2000" dirty="0">
                <a:solidFill>
                  <a:srgbClr val="000000"/>
                </a:solidFill>
                <a:effectLst/>
              </a:rPr>
              <a:t>Then, this step identifies and analyzes the conditions in which the vehicle is placed, and determines the driving plans appropriate to the driving environment and the objectives. </a:t>
            </a:r>
          </a:p>
          <a:p>
            <a:pPr marL="342900" indent="-342900">
              <a:buFont typeface="Arial" panose="020B0604020202020204" pitchFamily="34" charset="0"/>
              <a:buChar char="•"/>
            </a:pPr>
            <a:r>
              <a:rPr lang="en-US" sz="2000" dirty="0">
                <a:solidFill>
                  <a:srgbClr val="000000"/>
                </a:solidFill>
                <a:effectLst/>
              </a:rPr>
              <a:t>The control step determines the speed, direction, etc. of the driving and the vehicle starts driving on its own. An autonomous driving vehicle performs various actions to arrive at its destination, repeating the steps of recognition, judgment, and control on its own.</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360CA-501D-AC7B-7C8E-61F3DE6FB112}"/>
              </a:ext>
            </a:extLst>
          </p:cNvPr>
          <p:cNvSpPr txBox="1"/>
          <p:nvPr/>
        </p:nvSpPr>
        <p:spPr>
          <a:xfrm>
            <a:off x="713678" y="557561"/>
            <a:ext cx="13426068" cy="7848302"/>
          </a:xfrm>
          <a:prstGeom prst="rect">
            <a:avLst/>
          </a:prstGeom>
          <a:noFill/>
        </p:spPr>
        <p:txBody>
          <a:bodyPr wrap="square" rtlCol="0">
            <a:spAutoFit/>
          </a:bodyPr>
          <a:lstStyle/>
          <a:p>
            <a:r>
              <a:rPr lang="en-IN" b="1" dirty="0"/>
              <a:t>    </a:t>
            </a:r>
            <a:r>
              <a:rPr lang="en-IN" b="1" dirty="0" err="1"/>
              <a:t>text.insert</a:t>
            </a:r>
            <a:r>
              <a:rPr lang="en-IN" b="1" dirty="0"/>
              <a:t>(END,"DDS Precision : "+str(</a:t>
            </a:r>
            <a:r>
              <a:rPr lang="en-IN" b="1" dirty="0" err="1"/>
              <a:t>dds_precision</a:t>
            </a:r>
            <a:r>
              <a:rPr lang="en-IN" b="1" dirty="0"/>
              <a:t>)+"\n")</a:t>
            </a:r>
          </a:p>
          <a:p>
            <a:r>
              <a:rPr lang="en-IN" b="1" dirty="0"/>
              <a:t>    </a:t>
            </a:r>
            <a:r>
              <a:rPr lang="en-IN" b="1" dirty="0" err="1"/>
              <a:t>text.insert</a:t>
            </a:r>
            <a:r>
              <a:rPr lang="en-IN" b="1" dirty="0"/>
              <a:t>(END,"DDS Recall : "+str(</a:t>
            </a:r>
            <a:r>
              <a:rPr lang="en-IN" b="1" dirty="0" err="1"/>
              <a:t>dds_recall</a:t>
            </a:r>
            <a:r>
              <a:rPr lang="en-IN" b="1" dirty="0"/>
              <a:t>)+"\n")</a:t>
            </a:r>
          </a:p>
          <a:p>
            <a:r>
              <a:rPr lang="en-IN" b="1" dirty="0"/>
              <a:t>    </a:t>
            </a:r>
            <a:r>
              <a:rPr lang="en-IN" b="1" dirty="0" err="1"/>
              <a:t>text.insert</a:t>
            </a:r>
            <a:r>
              <a:rPr lang="en-IN" b="1" dirty="0"/>
              <a:t>(END,"DDS </a:t>
            </a:r>
            <a:r>
              <a:rPr lang="en-IN" b="1" dirty="0" err="1"/>
              <a:t>FMeasure</a:t>
            </a:r>
            <a:r>
              <a:rPr lang="en-IN" b="1" dirty="0"/>
              <a:t> : "+str(</a:t>
            </a:r>
            <a:r>
              <a:rPr lang="en-IN" b="1" dirty="0" err="1"/>
              <a:t>dds_fmeasure</a:t>
            </a:r>
            <a:r>
              <a:rPr lang="en-IN" b="1" dirty="0"/>
              <a:t>)+"\n")</a:t>
            </a:r>
          </a:p>
          <a:p>
            <a:r>
              <a:rPr lang="en-IN" b="1" dirty="0"/>
              <a:t>    </a:t>
            </a:r>
            <a:r>
              <a:rPr lang="en-IN" b="1" dirty="0" err="1"/>
              <a:t>text.insert</a:t>
            </a:r>
            <a:r>
              <a:rPr lang="en-IN" b="1" dirty="0"/>
              <a:t>(END,"DDS Accuracy : "+str(</a:t>
            </a:r>
            <a:r>
              <a:rPr lang="en-IN" b="1" dirty="0" err="1"/>
              <a:t>dds_acc</a:t>
            </a:r>
            <a:r>
              <a:rPr lang="en-IN" b="1" dirty="0"/>
              <a:t>)+"\n")</a:t>
            </a:r>
          </a:p>
          <a:p>
            <a:r>
              <a:rPr lang="en-IN" b="1" dirty="0"/>
              <a:t>    classifier = selector</a:t>
            </a:r>
          </a:p>
          <a:p>
            <a:endParaRPr lang="en-IN" b="1" dirty="0"/>
          </a:p>
          <a:p>
            <a:r>
              <a:rPr lang="en-IN" b="1" dirty="0"/>
              <a:t>def graph():</a:t>
            </a:r>
          </a:p>
          <a:p>
            <a:r>
              <a:rPr lang="en-IN" b="1" dirty="0"/>
              <a:t>    height = [</a:t>
            </a:r>
            <a:r>
              <a:rPr lang="en-IN" b="1" dirty="0" err="1"/>
              <a:t>rf_acc</a:t>
            </a:r>
            <a:r>
              <a:rPr lang="en-IN" b="1" dirty="0"/>
              <a:t>, </a:t>
            </a:r>
            <a:r>
              <a:rPr lang="en-IN" b="1" dirty="0" err="1"/>
              <a:t>mlp_acc,dds_acc</a:t>
            </a:r>
            <a:r>
              <a:rPr lang="en-IN" b="1" dirty="0"/>
              <a:t>]</a:t>
            </a:r>
          </a:p>
          <a:p>
            <a:r>
              <a:rPr lang="en-IN" b="1" dirty="0"/>
              <a:t>    bars = ('Random Forest </a:t>
            </a:r>
            <a:r>
              <a:rPr lang="en-IN" b="1" dirty="0" err="1"/>
              <a:t>Accuracy','MLP</a:t>
            </a:r>
            <a:r>
              <a:rPr lang="en-IN" b="1" dirty="0"/>
              <a:t> </a:t>
            </a:r>
            <a:r>
              <a:rPr lang="en-IN" b="1" dirty="0" err="1"/>
              <a:t>Accuracy','DDS</a:t>
            </a:r>
            <a:r>
              <a:rPr lang="en-IN" b="1" dirty="0"/>
              <a:t> with Genetic Algorithm Accuracy')</a:t>
            </a:r>
          </a:p>
          <a:p>
            <a:r>
              <a:rPr lang="en-IN" b="1" dirty="0"/>
              <a:t>    </a:t>
            </a:r>
            <a:r>
              <a:rPr lang="en-IN" b="1" dirty="0" err="1"/>
              <a:t>y_pos</a:t>
            </a:r>
            <a:r>
              <a:rPr lang="en-IN" b="1" dirty="0"/>
              <a:t> = </a:t>
            </a:r>
            <a:r>
              <a:rPr lang="en-IN" b="1" dirty="0" err="1"/>
              <a:t>np.arange</a:t>
            </a:r>
            <a:r>
              <a:rPr lang="en-IN" b="1" dirty="0"/>
              <a:t>(</a:t>
            </a:r>
            <a:r>
              <a:rPr lang="en-IN" b="1" dirty="0" err="1"/>
              <a:t>len</a:t>
            </a:r>
            <a:r>
              <a:rPr lang="en-IN" b="1" dirty="0"/>
              <a:t>(bars))</a:t>
            </a:r>
          </a:p>
          <a:p>
            <a:r>
              <a:rPr lang="en-IN" b="1" dirty="0"/>
              <a:t>    </a:t>
            </a:r>
            <a:r>
              <a:rPr lang="en-IN" b="1" dirty="0" err="1"/>
              <a:t>plt.bar</a:t>
            </a:r>
            <a:r>
              <a:rPr lang="en-IN" b="1" dirty="0"/>
              <a:t>(</a:t>
            </a:r>
            <a:r>
              <a:rPr lang="en-IN" b="1" dirty="0" err="1"/>
              <a:t>y_pos</a:t>
            </a:r>
            <a:r>
              <a:rPr lang="en-IN" b="1" dirty="0"/>
              <a:t>, height)</a:t>
            </a:r>
          </a:p>
          <a:p>
            <a:r>
              <a:rPr lang="en-IN" b="1" dirty="0"/>
              <a:t>    </a:t>
            </a:r>
            <a:r>
              <a:rPr lang="en-IN" b="1" dirty="0" err="1"/>
              <a:t>plt.xticks</a:t>
            </a:r>
            <a:r>
              <a:rPr lang="en-IN" b="1" dirty="0"/>
              <a:t>(</a:t>
            </a:r>
            <a:r>
              <a:rPr lang="en-IN" b="1" dirty="0" err="1"/>
              <a:t>y_pos</a:t>
            </a:r>
            <a:r>
              <a:rPr lang="en-IN" b="1" dirty="0"/>
              <a:t>, bars)</a:t>
            </a:r>
          </a:p>
          <a:p>
            <a:r>
              <a:rPr lang="en-IN" b="1" dirty="0"/>
              <a:t>    </a:t>
            </a:r>
            <a:r>
              <a:rPr lang="en-IN" b="1" dirty="0" err="1"/>
              <a:t>plt.show</a:t>
            </a:r>
            <a:r>
              <a:rPr lang="en-IN" b="1" dirty="0"/>
              <a:t>()</a:t>
            </a:r>
          </a:p>
          <a:p>
            <a:endParaRPr lang="en-IN" b="1" dirty="0"/>
          </a:p>
          <a:p>
            <a:r>
              <a:rPr lang="en-IN" b="1" dirty="0"/>
              <a:t>def </a:t>
            </a:r>
            <a:r>
              <a:rPr lang="en-IN" b="1" dirty="0" err="1"/>
              <a:t>predictType</a:t>
            </a:r>
            <a:r>
              <a:rPr lang="en-IN" b="1" dirty="0"/>
              <a:t>():</a:t>
            </a:r>
          </a:p>
          <a:p>
            <a:r>
              <a:rPr lang="en-IN" b="1" dirty="0"/>
              <a:t>    filename = </a:t>
            </a:r>
            <a:r>
              <a:rPr lang="en-IN" b="1" dirty="0" err="1"/>
              <a:t>filedialog.askopenfilename</a:t>
            </a:r>
            <a:r>
              <a:rPr lang="en-IN" b="1" dirty="0"/>
              <a:t>(</a:t>
            </a:r>
            <a:r>
              <a:rPr lang="en-IN" b="1" dirty="0" err="1"/>
              <a:t>initialdir</a:t>
            </a:r>
            <a:r>
              <a:rPr lang="en-IN" b="1" dirty="0"/>
              <a:t>="</a:t>
            </a:r>
            <a:r>
              <a:rPr lang="en-IN" b="1" dirty="0" err="1"/>
              <a:t>DrivingDataset</a:t>
            </a:r>
            <a:r>
              <a:rPr lang="en-IN" b="1" dirty="0"/>
              <a:t>")</a:t>
            </a:r>
          </a:p>
          <a:p>
            <a:r>
              <a:rPr lang="en-IN" b="1" dirty="0"/>
              <a:t>    </a:t>
            </a:r>
            <a:r>
              <a:rPr lang="en-IN" b="1" dirty="0" err="1"/>
              <a:t>text.delete</a:t>
            </a:r>
            <a:r>
              <a:rPr lang="en-IN" b="1" dirty="0"/>
              <a:t>('1.0', END)</a:t>
            </a:r>
          </a:p>
          <a:p>
            <a:r>
              <a:rPr lang="en-IN" b="1" dirty="0"/>
              <a:t>    </a:t>
            </a:r>
            <a:r>
              <a:rPr lang="en-IN" b="1" dirty="0" err="1"/>
              <a:t>text.insert</a:t>
            </a:r>
            <a:r>
              <a:rPr lang="en-IN" b="1" dirty="0"/>
              <a:t>(</a:t>
            </a:r>
            <a:r>
              <a:rPr lang="en-IN" b="1" dirty="0" err="1"/>
              <a:t>END,filename</a:t>
            </a:r>
            <a:r>
              <a:rPr lang="en-IN" b="1" dirty="0"/>
              <a:t>+" loaded\n");</a:t>
            </a:r>
          </a:p>
          <a:p>
            <a:r>
              <a:rPr lang="en-IN" b="1" dirty="0"/>
              <a:t>    test = </a:t>
            </a:r>
            <a:r>
              <a:rPr lang="en-IN" b="1" dirty="0" err="1"/>
              <a:t>pd.read_csv</a:t>
            </a:r>
            <a:r>
              <a:rPr lang="en-IN" b="1" dirty="0"/>
              <a:t>(filename)</a:t>
            </a:r>
          </a:p>
          <a:p>
            <a:r>
              <a:rPr lang="en-IN" b="1" dirty="0"/>
              <a:t>    </a:t>
            </a:r>
            <a:r>
              <a:rPr lang="en-IN" b="1" dirty="0" err="1"/>
              <a:t>test.drop</a:t>
            </a:r>
            <a:r>
              <a:rPr lang="en-IN" b="1" dirty="0"/>
              <a:t>('</a:t>
            </a:r>
            <a:r>
              <a:rPr lang="en-IN" b="1" dirty="0" err="1"/>
              <a:t>trajectory_id</a:t>
            </a:r>
            <a:r>
              <a:rPr lang="en-IN" b="1" dirty="0"/>
              <a:t>', axis=1, </a:t>
            </a:r>
            <a:r>
              <a:rPr lang="en-IN" b="1" dirty="0" err="1"/>
              <a:t>inplace</a:t>
            </a:r>
            <a:r>
              <a:rPr lang="en-IN" b="1" dirty="0"/>
              <a:t>=True)</a:t>
            </a:r>
          </a:p>
          <a:p>
            <a:r>
              <a:rPr lang="en-IN" b="1" dirty="0"/>
              <a:t>    </a:t>
            </a:r>
            <a:r>
              <a:rPr lang="en-IN" b="1" dirty="0" err="1"/>
              <a:t>test.drop</a:t>
            </a:r>
            <a:r>
              <a:rPr lang="en-IN" b="1" dirty="0"/>
              <a:t>('</a:t>
            </a:r>
            <a:r>
              <a:rPr lang="en-IN" b="1" dirty="0" err="1"/>
              <a:t>start_time</a:t>
            </a:r>
            <a:r>
              <a:rPr lang="en-IN" b="1" dirty="0"/>
              <a:t>', axis=1, </a:t>
            </a:r>
            <a:r>
              <a:rPr lang="en-IN" b="1" dirty="0" err="1"/>
              <a:t>inplace</a:t>
            </a:r>
            <a:r>
              <a:rPr lang="en-IN" b="1" dirty="0"/>
              <a:t>=True)</a:t>
            </a:r>
          </a:p>
          <a:p>
            <a:r>
              <a:rPr lang="en-IN" b="1" dirty="0"/>
              <a:t>    </a:t>
            </a:r>
            <a:r>
              <a:rPr lang="en-IN" b="1" dirty="0" err="1"/>
              <a:t>test.drop</a:t>
            </a:r>
            <a:r>
              <a:rPr lang="en-IN" b="1" dirty="0"/>
              <a:t>('</a:t>
            </a:r>
            <a:r>
              <a:rPr lang="en-IN" b="1" dirty="0" err="1"/>
              <a:t>end_time</a:t>
            </a:r>
            <a:r>
              <a:rPr lang="en-IN" b="1" dirty="0"/>
              <a:t>', axis=1, </a:t>
            </a:r>
            <a:r>
              <a:rPr lang="en-IN" b="1" dirty="0" err="1"/>
              <a:t>inplace</a:t>
            </a:r>
            <a:r>
              <a:rPr lang="en-IN" b="1" dirty="0"/>
              <a:t>=True)</a:t>
            </a:r>
          </a:p>
          <a:p>
            <a:r>
              <a:rPr lang="en-IN" b="1" dirty="0"/>
              <a:t>    cols = </a:t>
            </a:r>
            <a:r>
              <a:rPr lang="en-IN" b="1" dirty="0" err="1"/>
              <a:t>test.shape</a:t>
            </a:r>
            <a:r>
              <a:rPr lang="en-IN" b="1" dirty="0"/>
              <a:t>[1]</a:t>
            </a:r>
          </a:p>
          <a:p>
            <a:r>
              <a:rPr lang="en-IN" b="1" dirty="0"/>
              <a:t>    test = </a:t>
            </a:r>
            <a:r>
              <a:rPr lang="en-IN" b="1" dirty="0" err="1"/>
              <a:t>test.values</a:t>
            </a:r>
            <a:r>
              <a:rPr lang="en-IN" b="1" dirty="0"/>
              <a:t>[:, 0:cols]</a:t>
            </a:r>
          </a:p>
          <a:p>
            <a:r>
              <a:rPr lang="en-IN" b="1" dirty="0"/>
              <a:t>    predict = </a:t>
            </a:r>
            <a:r>
              <a:rPr lang="en-IN" b="1" dirty="0" err="1"/>
              <a:t>classifier.predict</a:t>
            </a:r>
            <a:r>
              <a:rPr lang="en-IN" b="1" dirty="0"/>
              <a:t>(test)</a:t>
            </a:r>
          </a:p>
          <a:p>
            <a:r>
              <a:rPr lang="en-IN" b="1" dirty="0"/>
              <a:t>    print(predict)</a:t>
            </a:r>
          </a:p>
          <a:p>
            <a:endParaRPr lang="en-IN" b="1" dirty="0"/>
          </a:p>
          <a:p>
            <a:endParaRPr lang="en-IN" b="1" dirty="0"/>
          </a:p>
        </p:txBody>
      </p:sp>
    </p:spTree>
    <p:extLst>
      <p:ext uri="{BB962C8B-B14F-4D97-AF65-F5344CB8AC3E}">
        <p14:creationId xmlns:p14="http://schemas.microsoft.com/office/powerpoint/2010/main" val="43316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5DC5-73A3-A8C7-D61E-21718DBF6DDE}"/>
              </a:ext>
            </a:extLst>
          </p:cNvPr>
          <p:cNvSpPr txBox="1"/>
          <p:nvPr/>
        </p:nvSpPr>
        <p:spPr>
          <a:xfrm>
            <a:off x="412595" y="423746"/>
            <a:ext cx="13860966" cy="7571303"/>
          </a:xfrm>
          <a:prstGeom prst="rect">
            <a:avLst/>
          </a:prstGeom>
          <a:noFill/>
        </p:spPr>
        <p:txBody>
          <a:bodyPr wrap="square" rtlCol="0">
            <a:spAutoFit/>
          </a:bodyPr>
          <a:lstStyle/>
          <a:p>
            <a:r>
              <a:rPr lang="en-IN" b="1" dirty="0"/>
              <a:t>      for </a:t>
            </a:r>
            <a:r>
              <a:rPr lang="en-IN" b="1" dirty="0" err="1"/>
              <a:t>i</a:t>
            </a:r>
            <a:r>
              <a:rPr lang="en-IN" b="1" dirty="0"/>
              <a:t> in range(</a:t>
            </a:r>
            <a:r>
              <a:rPr lang="en-IN" b="1" dirty="0" err="1"/>
              <a:t>len</a:t>
            </a:r>
            <a:r>
              <a:rPr lang="en-IN" b="1" dirty="0"/>
              <a:t>(test)):</a:t>
            </a:r>
          </a:p>
          <a:p>
            <a:r>
              <a:rPr lang="en-IN" b="1" dirty="0"/>
              <a:t>            if predict[</a:t>
            </a:r>
            <a:r>
              <a:rPr lang="en-IN" b="1" dirty="0" err="1"/>
              <a:t>i</a:t>
            </a:r>
            <a:r>
              <a:rPr lang="en-IN" b="1" dirty="0"/>
              <a:t>] == 0:</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Lane Change\n")</a:t>
            </a:r>
          </a:p>
          <a:p>
            <a:r>
              <a:rPr lang="en-IN" b="1" dirty="0"/>
              <a:t>            if predict[</a:t>
            </a:r>
            <a:r>
              <a:rPr lang="en-IN" b="1" dirty="0" err="1"/>
              <a:t>i</a:t>
            </a:r>
            <a:r>
              <a:rPr lang="en-IN" b="1" dirty="0"/>
              <a:t>] == 1:</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Speed\n")</a:t>
            </a:r>
          </a:p>
          <a:p>
            <a:r>
              <a:rPr lang="en-IN" b="1" dirty="0"/>
              <a:t>            if predict[</a:t>
            </a:r>
            <a:r>
              <a:rPr lang="en-IN" b="1" dirty="0" err="1"/>
              <a:t>i</a:t>
            </a:r>
            <a:r>
              <a:rPr lang="en-IN" b="1" dirty="0"/>
              <a:t>] == 2:</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Steering Angle\n")</a:t>
            </a:r>
          </a:p>
          <a:p>
            <a:r>
              <a:rPr lang="en-IN" b="1" dirty="0"/>
              <a:t>    </a:t>
            </a:r>
          </a:p>
          <a:p>
            <a:endParaRPr lang="en-IN" b="1" dirty="0"/>
          </a:p>
          <a:p>
            <a:r>
              <a:rPr lang="en-IN" b="1" dirty="0"/>
              <a:t>font = ('times', 16, 'bold')</a:t>
            </a:r>
          </a:p>
          <a:p>
            <a:r>
              <a:rPr lang="en-IN" b="1" dirty="0"/>
              <a:t>title = Label(main, text='A Driving Decision Strategy(DDS) Based on Machine learning for an autonomous vehicle')</a:t>
            </a:r>
          </a:p>
          <a:p>
            <a:r>
              <a:rPr lang="en-IN" b="1" dirty="0" err="1"/>
              <a:t>title.config</a:t>
            </a:r>
            <a:r>
              <a:rPr lang="en-IN" b="1" dirty="0"/>
              <a:t>(</a:t>
            </a:r>
            <a:r>
              <a:rPr lang="en-IN" b="1" dirty="0" err="1"/>
              <a:t>bg</a:t>
            </a:r>
            <a:r>
              <a:rPr lang="en-IN" b="1" dirty="0"/>
              <a:t>='</a:t>
            </a:r>
            <a:r>
              <a:rPr lang="en-IN" b="1" dirty="0" err="1"/>
              <a:t>darkviolet</a:t>
            </a:r>
            <a:r>
              <a:rPr lang="en-IN" b="1" dirty="0"/>
              <a:t>', </a:t>
            </a:r>
            <a:r>
              <a:rPr lang="en-IN" b="1" dirty="0" err="1"/>
              <a:t>fg</a:t>
            </a:r>
            <a:r>
              <a:rPr lang="en-IN" b="1" dirty="0"/>
              <a:t>='gold')  </a:t>
            </a:r>
          </a:p>
          <a:p>
            <a:r>
              <a:rPr lang="en-IN" b="1" dirty="0" err="1"/>
              <a:t>title.config</a:t>
            </a:r>
            <a:r>
              <a:rPr lang="en-IN" b="1" dirty="0"/>
              <a:t>(font=font)           </a:t>
            </a:r>
          </a:p>
          <a:p>
            <a:r>
              <a:rPr lang="en-IN" b="1" dirty="0" err="1"/>
              <a:t>title.config</a:t>
            </a:r>
            <a:r>
              <a:rPr lang="en-IN" b="1" dirty="0"/>
              <a:t>(height=3, width=120)       </a:t>
            </a:r>
          </a:p>
          <a:p>
            <a:r>
              <a:rPr lang="en-IN" b="1" dirty="0" err="1"/>
              <a:t>title.place</a:t>
            </a:r>
            <a:r>
              <a:rPr lang="en-IN" b="1" dirty="0"/>
              <a:t>(x=0,y=5)</a:t>
            </a:r>
          </a:p>
          <a:p>
            <a:endParaRPr lang="en-IN" b="1" dirty="0"/>
          </a:p>
          <a:p>
            <a:r>
              <a:rPr lang="en-IN" b="1" dirty="0"/>
              <a:t>font1 = ('times', 12, 'bold')</a:t>
            </a:r>
          </a:p>
          <a:p>
            <a:r>
              <a:rPr lang="en-IN" b="1" dirty="0"/>
              <a:t>text=Text(</a:t>
            </a:r>
            <a:r>
              <a:rPr lang="en-IN" b="1" dirty="0" err="1"/>
              <a:t>main,height</a:t>
            </a:r>
            <a:r>
              <a:rPr lang="en-IN" b="1" dirty="0"/>
              <a:t>=20,width=150)</a:t>
            </a:r>
          </a:p>
          <a:p>
            <a:r>
              <a:rPr lang="en-IN" b="1" dirty="0"/>
              <a:t>scroll=Scrollbar(text)</a:t>
            </a:r>
          </a:p>
          <a:p>
            <a:r>
              <a:rPr lang="en-IN" b="1" dirty="0" err="1"/>
              <a:t>text.configure</a:t>
            </a:r>
            <a:r>
              <a:rPr lang="en-IN" b="1" dirty="0"/>
              <a:t>(</a:t>
            </a:r>
            <a:r>
              <a:rPr lang="en-IN" b="1" dirty="0" err="1"/>
              <a:t>yscrollcommand</a:t>
            </a:r>
            <a:r>
              <a:rPr lang="en-IN" b="1" dirty="0"/>
              <a:t>=</a:t>
            </a:r>
            <a:r>
              <a:rPr lang="en-IN" b="1" dirty="0" err="1"/>
              <a:t>scroll.set</a:t>
            </a:r>
            <a:r>
              <a:rPr lang="en-IN" b="1" dirty="0"/>
              <a:t>)</a:t>
            </a:r>
          </a:p>
          <a:p>
            <a:r>
              <a:rPr lang="en-IN" b="1" dirty="0" err="1"/>
              <a:t>text.place</a:t>
            </a:r>
            <a:r>
              <a:rPr lang="en-IN" b="1" dirty="0"/>
              <a:t>(x=50,y=120)</a:t>
            </a:r>
          </a:p>
          <a:p>
            <a:r>
              <a:rPr lang="en-IN" b="1" dirty="0" err="1"/>
              <a:t>text.config</a:t>
            </a:r>
            <a:r>
              <a:rPr lang="en-IN" b="1" dirty="0"/>
              <a:t>(font=font1)</a:t>
            </a:r>
          </a:p>
          <a:p>
            <a:r>
              <a:rPr lang="en-US" b="1" dirty="0"/>
              <a:t>font1 = ('times', 14, 'bold')</a:t>
            </a:r>
          </a:p>
          <a:p>
            <a:r>
              <a:rPr lang="en-US" b="1" dirty="0" err="1"/>
              <a:t>uploadButton</a:t>
            </a:r>
            <a:r>
              <a:rPr lang="en-US" b="1" dirty="0"/>
              <a:t> = Button(main, text="Upload Historical Trajectory Dataset", command=upload)</a:t>
            </a:r>
          </a:p>
          <a:p>
            <a:r>
              <a:rPr lang="en-IN" b="1" dirty="0" err="1"/>
              <a:t>uploadButton.place</a:t>
            </a:r>
            <a:r>
              <a:rPr lang="en-IN" b="1" dirty="0"/>
              <a:t>(x=10,y=550)</a:t>
            </a:r>
          </a:p>
          <a:p>
            <a:r>
              <a:rPr lang="en-IN" b="1" dirty="0" err="1"/>
              <a:t>uploadButton.config</a:t>
            </a:r>
            <a:r>
              <a:rPr lang="en-IN" b="1" dirty="0"/>
              <a:t>(font=font1)  </a:t>
            </a:r>
          </a:p>
          <a:p>
            <a:endParaRPr lang="en-IN" b="1" dirty="0"/>
          </a:p>
        </p:txBody>
      </p:sp>
    </p:spTree>
    <p:extLst>
      <p:ext uri="{BB962C8B-B14F-4D97-AF65-F5344CB8AC3E}">
        <p14:creationId xmlns:p14="http://schemas.microsoft.com/office/powerpoint/2010/main" val="82952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CA087-9D8F-C53E-AE55-4D34B372B8D9}"/>
              </a:ext>
            </a:extLst>
          </p:cNvPr>
          <p:cNvSpPr txBox="1"/>
          <p:nvPr/>
        </p:nvSpPr>
        <p:spPr>
          <a:xfrm>
            <a:off x="334537" y="278780"/>
            <a:ext cx="14195502" cy="7848302"/>
          </a:xfrm>
          <a:prstGeom prst="rect">
            <a:avLst/>
          </a:prstGeom>
          <a:noFill/>
        </p:spPr>
        <p:txBody>
          <a:bodyPr wrap="square" rtlCol="0">
            <a:spAutoFit/>
          </a:bodyPr>
          <a:lstStyle/>
          <a:p>
            <a:r>
              <a:rPr lang="en-IN" b="1" dirty="0" err="1"/>
              <a:t>trainButton</a:t>
            </a:r>
            <a:r>
              <a:rPr lang="en-IN" b="1" dirty="0"/>
              <a:t> = Button(main, text="Generate Train &amp; Test Model", command=</a:t>
            </a:r>
            <a:r>
              <a:rPr lang="en-IN" b="1" dirty="0" err="1"/>
              <a:t>generateTrainTestData</a:t>
            </a:r>
            <a:r>
              <a:rPr lang="en-IN" b="1" dirty="0"/>
              <a:t>)</a:t>
            </a:r>
          </a:p>
          <a:p>
            <a:r>
              <a:rPr lang="en-IN" b="1" dirty="0" err="1"/>
              <a:t>trainButton.place</a:t>
            </a:r>
            <a:r>
              <a:rPr lang="en-IN" b="1" dirty="0"/>
              <a:t>(x=380,y=550)</a:t>
            </a:r>
          </a:p>
          <a:p>
            <a:r>
              <a:rPr lang="en-IN" b="1" dirty="0" err="1"/>
              <a:t>trainButton.config</a:t>
            </a:r>
            <a:r>
              <a:rPr lang="en-IN" b="1" dirty="0"/>
              <a:t>(font=font1) </a:t>
            </a:r>
          </a:p>
          <a:p>
            <a:endParaRPr lang="en-IN" b="1" dirty="0"/>
          </a:p>
          <a:p>
            <a:r>
              <a:rPr lang="en-IN" b="1" dirty="0" err="1"/>
              <a:t>rfButton</a:t>
            </a:r>
            <a:r>
              <a:rPr lang="en-IN" b="1" dirty="0"/>
              <a:t> = Button(main, text="Run Random Forest Algorithm", command=</a:t>
            </a:r>
            <a:r>
              <a:rPr lang="en-IN" b="1" dirty="0" err="1"/>
              <a:t>runRandomForest</a:t>
            </a:r>
            <a:r>
              <a:rPr lang="en-IN" b="1" dirty="0"/>
              <a:t>)</a:t>
            </a:r>
          </a:p>
          <a:p>
            <a:r>
              <a:rPr lang="en-IN" b="1" dirty="0" err="1"/>
              <a:t>rfButton.place</a:t>
            </a:r>
            <a:r>
              <a:rPr lang="en-IN" b="1" dirty="0"/>
              <a:t>(x=720,y=550)</a:t>
            </a:r>
          </a:p>
          <a:p>
            <a:r>
              <a:rPr lang="en-IN" b="1" dirty="0" err="1"/>
              <a:t>rfButton.config</a:t>
            </a:r>
            <a:r>
              <a:rPr lang="en-IN" b="1" dirty="0"/>
              <a:t>(font=font1) </a:t>
            </a:r>
          </a:p>
          <a:p>
            <a:endParaRPr lang="en-IN" b="1" dirty="0"/>
          </a:p>
          <a:p>
            <a:r>
              <a:rPr lang="en-IN" b="1" dirty="0" err="1"/>
              <a:t>mlpButton</a:t>
            </a:r>
            <a:r>
              <a:rPr lang="en-IN" b="1" dirty="0"/>
              <a:t> = Button(main, text="Run MLP Algorithm", command=</a:t>
            </a:r>
            <a:r>
              <a:rPr lang="en-IN" b="1" dirty="0" err="1"/>
              <a:t>runMLP</a:t>
            </a:r>
            <a:r>
              <a:rPr lang="en-IN" b="1" dirty="0"/>
              <a:t>)</a:t>
            </a:r>
          </a:p>
          <a:p>
            <a:r>
              <a:rPr lang="en-IN" b="1" dirty="0" err="1"/>
              <a:t>mlpButton.place</a:t>
            </a:r>
            <a:r>
              <a:rPr lang="en-IN" b="1" dirty="0"/>
              <a:t>(x=10,y=600)</a:t>
            </a:r>
          </a:p>
          <a:p>
            <a:r>
              <a:rPr lang="en-IN" b="1" dirty="0" err="1"/>
              <a:t>mlpButton.config</a:t>
            </a:r>
            <a:r>
              <a:rPr lang="en-IN" b="1" dirty="0"/>
              <a:t>(font=font1) </a:t>
            </a:r>
          </a:p>
          <a:p>
            <a:endParaRPr lang="en-IN" b="1" dirty="0"/>
          </a:p>
          <a:p>
            <a:r>
              <a:rPr lang="en-IN" b="1" dirty="0" err="1"/>
              <a:t>ddsButton</a:t>
            </a:r>
            <a:r>
              <a:rPr lang="en-IN" b="1" dirty="0"/>
              <a:t> = Button(main, text="Run DDS with Genetic Algorithm", command=</a:t>
            </a:r>
            <a:r>
              <a:rPr lang="en-IN" b="1" dirty="0" err="1"/>
              <a:t>runDDS</a:t>
            </a:r>
            <a:r>
              <a:rPr lang="en-IN" b="1" dirty="0"/>
              <a:t>)</a:t>
            </a:r>
          </a:p>
          <a:p>
            <a:r>
              <a:rPr lang="en-IN" b="1" dirty="0" err="1"/>
              <a:t>ddsButton.place</a:t>
            </a:r>
            <a:r>
              <a:rPr lang="en-IN" b="1" dirty="0"/>
              <a:t>(x=380,y=600)</a:t>
            </a:r>
          </a:p>
          <a:p>
            <a:r>
              <a:rPr lang="en-IN" b="1" dirty="0" err="1"/>
              <a:t>ddsButton.config</a:t>
            </a:r>
            <a:r>
              <a:rPr lang="en-IN" b="1" dirty="0"/>
              <a:t>(font=font1)</a:t>
            </a:r>
          </a:p>
          <a:p>
            <a:endParaRPr lang="en-IN" b="1" dirty="0"/>
          </a:p>
          <a:p>
            <a:r>
              <a:rPr lang="en-IN" b="1" dirty="0" err="1"/>
              <a:t>graphButton</a:t>
            </a:r>
            <a:r>
              <a:rPr lang="en-IN" b="1" dirty="0"/>
              <a:t> = Button(main, text="Accuracy Comparison Graph", command=graph)</a:t>
            </a:r>
          </a:p>
          <a:p>
            <a:r>
              <a:rPr lang="en-IN" b="1" dirty="0" err="1"/>
              <a:t>graphButton.place</a:t>
            </a:r>
            <a:r>
              <a:rPr lang="en-IN" b="1" dirty="0"/>
              <a:t>(x=720,y=600)</a:t>
            </a:r>
          </a:p>
          <a:p>
            <a:r>
              <a:rPr lang="en-IN" b="1" dirty="0" err="1"/>
              <a:t>graphButton.config</a:t>
            </a:r>
            <a:r>
              <a:rPr lang="en-IN" b="1" dirty="0"/>
              <a:t>(font=font1)</a:t>
            </a:r>
          </a:p>
          <a:p>
            <a:endParaRPr lang="en-IN" b="1" dirty="0"/>
          </a:p>
          <a:p>
            <a:r>
              <a:rPr lang="en-IN" b="1" dirty="0" err="1"/>
              <a:t>predictButton</a:t>
            </a:r>
            <a:r>
              <a:rPr lang="en-IN" b="1" dirty="0"/>
              <a:t> = Button(main, text="Predict DDS Type", command=</a:t>
            </a:r>
            <a:r>
              <a:rPr lang="en-IN" b="1" dirty="0" err="1"/>
              <a:t>predictType</a:t>
            </a:r>
            <a:r>
              <a:rPr lang="en-IN" b="1" dirty="0"/>
              <a:t>)</a:t>
            </a:r>
          </a:p>
          <a:p>
            <a:r>
              <a:rPr lang="en-IN" b="1" dirty="0" err="1"/>
              <a:t>predictButton.place</a:t>
            </a:r>
            <a:r>
              <a:rPr lang="en-IN" b="1" dirty="0"/>
              <a:t>(x=1000,y=600)</a:t>
            </a:r>
          </a:p>
          <a:p>
            <a:r>
              <a:rPr lang="en-IN" b="1" dirty="0" err="1"/>
              <a:t>predictButton.config</a:t>
            </a:r>
            <a:r>
              <a:rPr lang="en-IN" b="1" dirty="0"/>
              <a:t>(font=font1) </a:t>
            </a:r>
          </a:p>
          <a:p>
            <a:endParaRPr lang="en-IN" b="1" dirty="0"/>
          </a:p>
          <a:p>
            <a:r>
              <a:rPr lang="en-IN" b="1" dirty="0" err="1"/>
              <a:t>main.config</a:t>
            </a:r>
            <a:r>
              <a:rPr lang="en-IN" b="1" dirty="0"/>
              <a:t>(</a:t>
            </a:r>
            <a:r>
              <a:rPr lang="en-IN" b="1" dirty="0" err="1"/>
              <a:t>bg</a:t>
            </a:r>
            <a:r>
              <a:rPr lang="en-IN" b="1" dirty="0"/>
              <a:t>='sea green')</a:t>
            </a:r>
          </a:p>
          <a:p>
            <a:r>
              <a:rPr lang="en-IN" b="1" dirty="0" err="1"/>
              <a:t>main.mainloop</a:t>
            </a:r>
            <a:r>
              <a:rPr lang="en-IN" b="1" dirty="0"/>
              <a:t>()</a:t>
            </a:r>
          </a:p>
          <a:p>
            <a:endParaRPr lang="en-IN" b="1" dirty="0"/>
          </a:p>
        </p:txBody>
      </p:sp>
    </p:spTree>
    <p:extLst>
      <p:ext uri="{BB962C8B-B14F-4D97-AF65-F5344CB8AC3E}">
        <p14:creationId xmlns:p14="http://schemas.microsoft.com/office/powerpoint/2010/main" val="313990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EAB8B-09BD-D826-C66D-DC091AEB3228}"/>
              </a:ext>
            </a:extLst>
          </p:cNvPr>
          <p:cNvSpPr txBox="1"/>
          <p:nvPr/>
        </p:nvSpPr>
        <p:spPr>
          <a:xfrm>
            <a:off x="1159726" y="825190"/>
            <a:ext cx="3378820" cy="646331"/>
          </a:xfrm>
          <a:prstGeom prst="rect">
            <a:avLst/>
          </a:prstGeom>
          <a:noFill/>
        </p:spPr>
        <p:txBody>
          <a:bodyPr wrap="square" rtlCol="0">
            <a:spAutoFit/>
          </a:bodyPr>
          <a:lstStyle/>
          <a:p>
            <a:r>
              <a:rPr lang="en-US" sz="3600" b="1" dirty="0"/>
              <a:t>Result:</a:t>
            </a:r>
            <a:endParaRPr lang="en-IN" dirty="0"/>
          </a:p>
        </p:txBody>
      </p:sp>
      <p:pic>
        <p:nvPicPr>
          <p:cNvPr id="5" name="Picture 4">
            <a:extLst>
              <a:ext uri="{FF2B5EF4-FFF2-40B4-BE49-F238E27FC236}">
                <a16:creationId xmlns:a16="http://schemas.microsoft.com/office/drawing/2014/main" id="{0ED45732-3CAC-5B34-610F-04CBE4034CC8}"/>
              </a:ext>
            </a:extLst>
          </p:cNvPr>
          <p:cNvPicPr>
            <a:picLocks noChangeAspect="1"/>
          </p:cNvPicPr>
          <p:nvPr/>
        </p:nvPicPr>
        <p:blipFill>
          <a:blip r:embed="rId2"/>
          <a:stretch>
            <a:fillRect/>
          </a:stretch>
        </p:blipFill>
        <p:spPr>
          <a:xfrm>
            <a:off x="8102499" y="2470886"/>
            <a:ext cx="6088569" cy="3287827"/>
          </a:xfrm>
          <a:prstGeom prst="rect">
            <a:avLst/>
          </a:prstGeom>
        </p:spPr>
      </p:pic>
      <p:pic>
        <p:nvPicPr>
          <p:cNvPr id="7" name="Picture 6">
            <a:extLst>
              <a:ext uri="{FF2B5EF4-FFF2-40B4-BE49-F238E27FC236}">
                <a16:creationId xmlns:a16="http://schemas.microsoft.com/office/drawing/2014/main" id="{00B12AF4-F3DE-5DFE-A004-F708898BC28C}"/>
              </a:ext>
            </a:extLst>
          </p:cNvPr>
          <p:cNvPicPr>
            <a:picLocks noChangeAspect="1"/>
          </p:cNvPicPr>
          <p:nvPr/>
        </p:nvPicPr>
        <p:blipFill>
          <a:blip r:embed="rId3"/>
          <a:stretch>
            <a:fillRect/>
          </a:stretch>
        </p:blipFill>
        <p:spPr>
          <a:xfrm>
            <a:off x="1323400" y="2490740"/>
            <a:ext cx="6148762" cy="3196381"/>
          </a:xfrm>
          <a:prstGeom prst="rect">
            <a:avLst/>
          </a:prstGeom>
        </p:spPr>
      </p:pic>
      <p:sp>
        <p:nvSpPr>
          <p:cNvPr id="4" name="TextBox 3">
            <a:extLst>
              <a:ext uri="{FF2B5EF4-FFF2-40B4-BE49-F238E27FC236}">
                <a16:creationId xmlns:a16="http://schemas.microsoft.com/office/drawing/2014/main" id="{8FB70BBB-E167-2B06-E90D-6DFF1F770CE9}"/>
              </a:ext>
            </a:extLst>
          </p:cNvPr>
          <p:cNvSpPr txBox="1"/>
          <p:nvPr/>
        </p:nvSpPr>
        <p:spPr>
          <a:xfrm>
            <a:off x="1416205" y="5988205"/>
            <a:ext cx="12165980" cy="369332"/>
          </a:xfrm>
          <a:prstGeom prst="rect">
            <a:avLst/>
          </a:prstGeom>
          <a:noFill/>
        </p:spPr>
        <p:txBody>
          <a:bodyPr wrap="square" rtlCol="0">
            <a:spAutoFit/>
          </a:bodyPr>
          <a:lstStyle/>
          <a:p>
            <a:r>
              <a:rPr lang="en-IN" dirty="0"/>
              <a:t>Figure 1:Data Upload                                                                                             Figure 2:Generate Train &amp; Test Model</a:t>
            </a:r>
          </a:p>
        </p:txBody>
      </p:sp>
    </p:spTree>
    <p:extLst>
      <p:ext uri="{BB962C8B-B14F-4D97-AF65-F5344CB8AC3E}">
        <p14:creationId xmlns:p14="http://schemas.microsoft.com/office/powerpoint/2010/main" val="84552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3FE8E-FE16-DA30-B0F2-E199C94B323E}"/>
              </a:ext>
            </a:extLst>
          </p:cNvPr>
          <p:cNvSpPr txBox="1"/>
          <p:nvPr/>
        </p:nvSpPr>
        <p:spPr>
          <a:xfrm>
            <a:off x="1037062" y="992459"/>
            <a:ext cx="3980986" cy="400110"/>
          </a:xfrm>
          <a:prstGeom prst="rect">
            <a:avLst/>
          </a:prstGeom>
          <a:noFill/>
        </p:spPr>
        <p:txBody>
          <a:bodyPr wrap="square" rtlCol="0">
            <a:spAutoFit/>
          </a:bodyPr>
          <a:lstStyle/>
          <a:p>
            <a:r>
              <a:rPr lang="en-IN" sz="2000" b="1" dirty="0">
                <a:cs typeface="Times New Roman" panose="02020603050405020304" pitchFamily="18" charset="0"/>
              </a:rPr>
              <a:t>Attributes of Random Forest</a:t>
            </a:r>
          </a:p>
        </p:txBody>
      </p:sp>
      <p:pic>
        <p:nvPicPr>
          <p:cNvPr id="4" name="Picture 3">
            <a:extLst>
              <a:ext uri="{FF2B5EF4-FFF2-40B4-BE49-F238E27FC236}">
                <a16:creationId xmlns:a16="http://schemas.microsoft.com/office/drawing/2014/main" id="{FBDCDBFA-F780-87DF-0FDE-3AD2E3E25F09}"/>
              </a:ext>
            </a:extLst>
          </p:cNvPr>
          <p:cNvPicPr>
            <a:picLocks noChangeAspect="1"/>
          </p:cNvPicPr>
          <p:nvPr/>
        </p:nvPicPr>
        <p:blipFill>
          <a:blip r:embed="rId2"/>
          <a:stretch>
            <a:fillRect/>
          </a:stretch>
        </p:blipFill>
        <p:spPr>
          <a:xfrm>
            <a:off x="1037061" y="1563056"/>
            <a:ext cx="9428629" cy="4993861"/>
          </a:xfrm>
          <a:prstGeom prst="rect">
            <a:avLst/>
          </a:prstGeom>
        </p:spPr>
      </p:pic>
      <p:sp>
        <p:nvSpPr>
          <p:cNvPr id="8" name="TextBox 7">
            <a:extLst>
              <a:ext uri="{FF2B5EF4-FFF2-40B4-BE49-F238E27FC236}">
                <a16:creationId xmlns:a16="http://schemas.microsoft.com/office/drawing/2014/main" id="{80CD7481-3C6E-0EC1-2AA8-DBFEF50FA521}"/>
              </a:ext>
            </a:extLst>
          </p:cNvPr>
          <p:cNvSpPr txBox="1"/>
          <p:nvPr/>
        </p:nvSpPr>
        <p:spPr>
          <a:xfrm>
            <a:off x="1293541" y="6779941"/>
            <a:ext cx="7114479" cy="369332"/>
          </a:xfrm>
          <a:prstGeom prst="rect">
            <a:avLst/>
          </a:prstGeom>
          <a:noFill/>
        </p:spPr>
        <p:txBody>
          <a:bodyPr wrap="square" rtlCol="0">
            <a:spAutoFit/>
          </a:bodyPr>
          <a:lstStyle/>
          <a:p>
            <a:r>
              <a:rPr lang="en-IN" dirty="0"/>
              <a:t>Figure 3: Model Training with Random Forest Algorithm</a:t>
            </a:r>
          </a:p>
        </p:txBody>
      </p:sp>
    </p:spTree>
    <p:extLst>
      <p:ext uri="{BB962C8B-B14F-4D97-AF65-F5344CB8AC3E}">
        <p14:creationId xmlns:p14="http://schemas.microsoft.com/office/powerpoint/2010/main" val="180897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3768A-6198-F780-AD14-7A3D66C47CA5}"/>
              </a:ext>
            </a:extLst>
          </p:cNvPr>
          <p:cNvSpPr txBox="1"/>
          <p:nvPr/>
        </p:nvSpPr>
        <p:spPr>
          <a:xfrm>
            <a:off x="1039965" y="1037065"/>
            <a:ext cx="4270917" cy="400110"/>
          </a:xfrm>
          <a:prstGeom prst="rect">
            <a:avLst/>
          </a:prstGeom>
          <a:noFill/>
        </p:spPr>
        <p:txBody>
          <a:bodyPr wrap="square" rtlCol="0">
            <a:spAutoFit/>
          </a:bodyPr>
          <a:lstStyle/>
          <a:p>
            <a:r>
              <a:rPr lang="en-IN" sz="2000" b="1" dirty="0"/>
              <a:t>Attributes of MLP</a:t>
            </a:r>
          </a:p>
        </p:txBody>
      </p:sp>
      <p:pic>
        <p:nvPicPr>
          <p:cNvPr id="3" name="Picture 2">
            <a:extLst>
              <a:ext uri="{FF2B5EF4-FFF2-40B4-BE49-F238E27FC236}">
                <a16:creationId xmlns:a16="http://schemas.microsoft.com/office/drawing/2014/main" id="{2D5830F2-98BC-BFCA-BDC0-36ED9184F68B}"/>
              </a:ext>
            </a:extLst>
          </p:cNvPr>
          <p:cNvPicPr>
            <a:picLocks noChangeAspect="1"/>
          </p:cNvPicPr>
          <p:nvPr/>
        </p:nvPicPr>
        <p:blipFill>
          <a:blip r:embed="rId2"/>
          <a:stretch>
            <a:fillRect/>
          </a:stretch>
        </p:blipFill>
        <p:spPr>
          <a:xfrm>
            <a:off x="1463711" y="1777999"/>
            <a:ext cx="9888230" cy="4735647"/>
          </a:xfrm>
          <a:prstGeom prst="rect">
            <a:avLst/>
          </a:prstGeom>
        </p:spPr>
      </p:pic>
      <p:sp>
        <p:nvSpPr>
          <p:cNvPr id="4" name="TextBox 3">
            <a:extLst>
              <a:ext uri="{FF2B5EF4-FFF2-40B4-BE49-F238E27FC236}">
                <a16:creationId xmlns:a16="http://schemas.microsoft.com/office/drawing/2014/main" id="{CE9A57D8-8224-21A7-CD36-2A8C57A56534}"/>
              </a:ext>
            </a:extLst>
          </p:cNvPr>
          <p:cNvSpPr txBox="1"/>
          <p:nvPr/>
        </p:nvSpPr>
        <p:spPr>
          <a:xfrm>
            <a:off x="1672683" y="7002966"/>
            <a:ext cx="5642517" cy="369332"/>
          </a:xfrm>
          <a:prstGeom prst="rect">
            <a:avLst/>
          </a:prstGeom>
          <a:noFill/>
        </p:spPr>
        <p:txBody>
          <a:bodyPr wrap="square" rtlCol="0">
            <a:spAutoFit/>
          </a:bodyPr>
          <a:lstStyle/>
          <a:p>
            <a:r>
              <a:rPr lang="en-IN" dirty="0"/>
              <a:t>Figure 4: Model Training using MLP</a:t>
            </a:r>
          </a:p>
        </p:txBody>
      </p:sp>
    </p:spTree>
    <p:extLst>
      <p:ext uri="{BB962C8B-B14F-4D97-AF65-F5344CB8AC3E}">
        <p14:creationId xmlns:p14="http://schemas.microsoft.com/office/powerpoint/2010/main" val="1759227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D39BD-2EB1-3C03-9E43-48B3B0A2E0CA}"/>
              </a:ext>
            </a:extLst>
          </p:cNvPr>
          <p:cNvSpPr txBox="1"/>
          <p:nvPr/>
        </p:nvSpPr>
        <p:spPr>
          <a:xfrm>
            <a:off x="1483111" y="1061039"/>
            <a:ext cx="3300761" cy="400110"/>
          </a:xfrm>
          <a:prstGeom prst="rect">
            <a:avLst/>
          </a:prstGeom>
          <a:noFill/>
        </p:spPr>
        <p:txBody>
          <a:bodyPr wrap="square" rtlCol="0">
            <a:spAutoFit/>
          </a:bodyPr>
          <a:lstStyle/>
          <a:p>
            <a:r>
              <a:rPr lang="en-IN" sz="2000" b="1" dirty="0"/>
              <a:t>Genetic algorithm Attributes</a:t>
            </a:r>
          </a:p>
        </p:txBody>
      </p:sp>
      <p:pic>
        <p:nvPicPr>
          <p:cNvPr id="4" name="Picture 3">
            <a:extLst>
              <a:ext uri="{FF2B5EF4-FFF2-40B4-BE49-F238E27FC236}">
                <a16:creationId xmlns:a16="http://schemas.microsoft.com/office/drawing/2014/main" id="{90587F22-D3B1-0855-8660-41DC33C98904}"/>
              </a:ext>
            </a:extLst>
          </p:cNvPr>
          <p:cNvPicPr>
            <a:picLocks noChangeAspect="1"/>
          </p:cNvPicPr>
          <p:nvPr/>
        </p:nvPicPr>
        <p:blipFill>
          <a:blip r:embed="rId2"/>
          <a:stretch>
            <a:fillRect/>
          </a:stretch>
        </p:blipFill>
        <p:spPr>
          <a:xfrm>
            <a:off x="1483112" y="1561223"/>
            <a:ext cx="9971731" cy="5284619"/>
          </a:xfrm>
          <a:prstGeom prst="rect">
            <a:avLst/>
          </a:prstGeom>
        </p:spPr>
      </p:pic>
      <p:sp>
        <p:nvSpPr>
          <p:cNvPr id="5" name="TextBox 4">
            <a:extLst>
              <a:ext uri="{FF2B5EF4-FFF2-40B4-BE49-F238E27FC236}">
                <a16:creationId xmlns:a16="http://schemas.microsoft.com/office/drawing/2014/main" id="{F60E1417-0F59-F144-3364-7B3914B21296}"/>
              </a:ext>
            </a:extLst>
          </p:cNvPr>
          <p:cNvSpPr txBox="1"/>
          <p:nvPr/>
        </p:nvSpPr>
        <p:spPr>
          <a:xfrm>
            <a:off x="1583473" y="7103327"/>
            <a:ext cx="7047571" cy="369332"/>
          </a:xfrm>
          <a:prstGeom prst="rect">
            <a:avLst/>
          </a:prstGeom>
          <a:noFill/>
        </p:spPr>
        <p:txBody>
          <a:bodyPr wrap="square" rtlCol="0">
            <a:spAutoFit/>
          </a:bodyPr>
          <a:lstStyle/>
          <a:p>
            <a:r>
              <a:rPr lang="en-IN" dirty="0"/>
              <a:t>Figure 5: Model Training using Genetic Algorithm</a:t>
            </a:r>
          </a:p>
        </p:txBody>
      </p:sp>
    </p:spTree>
    <p:extLst>
      <p:ext uri="{BB962C8B-B14F-4D97-AF65-F5344CB8AC3E}">
        <p14:creationId xmlns:p14="http://schemas.microsoft.com/office/powerpoint/2010/main" val="256062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39402-17C0-0017-1E40-7B1BB1B7B363}"/>
              </a:ext>
            </a:extLst>
          </p:cNvPr>
          <p:cNvSpPr txBox="1"/>
          <p:nvPr/>
        </p:nvSpPr>
        <p:spPr>
          <a:xfrm>
            <a:off x="1505415" y="602166"/>
            <a:ext cx="4348975" cy="584775"/>
          </a:xfrm>
          <a:prstGeom prst="rect">
            <a:avLst/>
          </a:prstGeom>
          <a:noFill/>
        </p:spPr>
        <p:txBody>
          <a:bodyPr wrap="square" rtlCol="0">
            <a:spAutoFit/>
          </a:bodyPr>
          <a:lstStyle/>
          <a:p>
            <a:r>
              <a:rPr lang="en-IN" sz="3200" b="1" dirty="0"/>
              <a:t>Prediction</a:t>
            </a:r>
            <a:endParaRPr lang="en-IN" b="1" dirty="0"/>
          </a:p>
        </p:txBody>
      </p:sp>
      <p:pic>
        <p:nvPicPr>
          <p:cNvPr id="4" name="Picture 3">
            <a:extLst>
              <a:ext uri="{FF2B5EF4-FFF2-40B4-BE49-F238E27FC236}">
                <a16:creationId xmlns:a16="http://schemas.microsoft.com/office/drawing/2014/main" id="{A6776C6E-1E84-CF4C-D3FB-895A932E826E}"/>
              </a:ext>
            </a:extLst>
          </p:cNvPr>
          <p:cNvPicPr>
            <a:picLocks noChangeAspect="1"/>
          </p:cNvPicPr>
          <p:nvPr/>
        </p:nvPicPr>
        <p:blipFill>
          <a:blip r:embed="rId2"/>
          <a:stretch>
            <a:fillRect/>
          </a:stretch>
        </p:blipFill>
        <p:spPr>
          <a:xfrm>
            <a:off x="1505415" y="1360450"/>
            <a:ext cx="9735014" cy="5682728"/>
          </a:xfrm>
          <a:prstGeom prst="rect">
            <a:avLst/>
          </a:prstGeom>
        </p:spPr>
      </p:pic>
      <p:sp>
        <p:nvSpPr>
          <p:cNvPr id="5" name="TextBox 4">
            <a:extLst>
              <a:ext uri="{FF2B5EF4-FFF2-40B4-BE49-F238E27FC236}">
                <a16:creationId xmlns:a16="http://schemas.microsoft.com/office/drawing/2014/main" id="{F85A8490-7476-45DD-2F80-13DD75711D61}"/>
              </a:ext>
            </a:extLst>
          </p:cNvPr>
          <p:cNvSpPr txBox="1"/>
          <p:nvPr/>
        </p:nvSpPr>
        <p:spPr>
          <a:xfrm>
            <a:off x="1628078" y="7259444"/>
            <a:ext cx="9065942" cy="367990"/>
          </a:xfrm>
          <a:prstGeom prst="rect">
            <a:avLst/>
          </a:prstGeom>
          <a:noFill/>
        </p:spPr>
        <p:txBody>
          <a:bodyPr wrap="square" rtlCol="0">
            <a:spAutoFit/>
          </a:bodyPr>
          <a:lstStyle/>
          <a:p>
            <a:r>
              <a:rPr lang="en-IN" dirty="0"/>
              <a:t>Figure 6: </a:t>
            </a:r>
            <a:r>
              <a:rPr lang="en-IN"/>
              <a:t>Predicting Result</a:t>
            </a:r>
            <a:endParaRPr lang="en-IN" dirty="0"/>
          </a:p>
        </p:txBody>
      </p:sp>
    </p:spTree>
    <p:extLst>
      <p:ext uri="{BB962C8B-B14F-4D97-AF65-F5344CB8AC3E}">
        <p14:creationId xmlns:p14="http://schemas.microsoft.com/office/powerpoint/2010/main" val="56616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BDBC6-0596-0FA1-71F2-1C058F0DDD2B}"/>
              </a:ext>
            </a:extLst>
          </p:cNvPr>
          <p:cNvSpPr txBox="1"/>
          <p:nvPr/>
        </p:nvSpPr>
        <p:spPr>
          <a:xfrm>
            <a:off x="1304692" y="836342"/>
            <a:ext cx="3412273" cy="646331"/>
          </a:xfrm>
          <a:prstGeom prst="rect">
            <a:avLst/>
          </a:prstGeom>
          <a:noFill/>
        </p:spPr>
        <p:txBody>
          <a:bodyPr wrap="square" rtlCol="0">
            <a:spAutoFit/>
          </a:bodyPr>
          <a:lstStyle/>
          <a:p>
            <a:r>
              <a:rPr lang="en-IN" sz="3600" b="1" dirty="0"/>
              <a:t>Conclusion</a:t>
            </a:r>
            <a:endParaRPr lang="en-IN" sz="2000" b="1" dirty="0"/>
          </a:p>
        </p:txBody>
      </p:sp>
      <p:sp>
        <p:nvSpPr>
          <p:cNvPr id="3" name="TextBox 2">
            <a:extLst>
              <a:ext uri="{FF2B5EF4-FFF2-40B4-BE49-F238E27FC236}">
                <a16:creationId xmlns:a16="http://schemas.microsoft.com/office/drawing/2014/main" id="{5D0B9DA6-C055-368B-6902-12F6129E8639}"/>
              </a:ext>
            </a:extLst>
          </p:cNvPr>
          <p:cNvSpPr txBox="1"/>
          <p:nvPr/>
        </p:nvSpPr>
        <p:spPr>
          <a:xfrm>
            <a:off x="1304692" y="1817649"/>
            <a:ext cx="11719932" cy="3782061"/>
          </a:xfrm>
          <a:prstGeom prst="rect">
            <a:avLst/>
          </a:prstGeom>
          <a:noFill/>
        </p:spPr>
        <p:txBody>
          <a:bodyPr wrap="square" rtlCol="0">
            <a:spAutoFit/>
          </a:bodyPr>
          <a:lstStyle/>
          <a:p>
            <a:pPr algn="just">
              <a:lnSpc>
                <a:spcPct val="150000"/>
              </a:lnSpc>
            </a:pPr>
            <a:r>
              <a:rPr lang="en-US" dirty="0">
                <a:cs typeface="Times New Roman" panose="02020603050405020304" pitchFamily="18" charset="0"/>
              </a:rPr>
              <a:t>1. The Driving Decision Strategy (DDS) executes a genetic algorithm using accumulated data to determine the optimal driving strategy based on road slope and curvature.</a:t>
            </a:r>
          </a:p>
          <a:p>
            <a:pPr algn="just">
              <a:lnSpc>
                <a:spcPct val="150000"/>
              </a:lnSpc>
            </a:pPr>
            <a:r>
              <a:rPr lang="en-US" dirty="0">
                <a:cs typeface="Times New Roman" panose="02020603050405020304" pitchFamily="18" charset="0"/>
              </a:rPr>
              <a:t>2. The DDS visualizes driving conditions and consumables of an autonomous vehicle, offering a clear interface for drivers.</a:t>
            </a:r>
          </a:p>
          <a:p>
            <a:pPr algn="just">
              <a:lnSpc>
                <a:spcPct val="150000"/>
              </a:lnSpc>
            </a:pPr>
            <a:r>
              <a:rPr lang="en-US" dirty="0">
                <a:cs typeface="Times New Roman" panose="02020603050405020304" pitchFamily="18" charset="0"/>
              </a:rPr>
              <a:t>3. Experiments conducted on the Desoto autonomous vehicle validated the DDS by selecting optimal driving strategies based on vehicle data analysis.</a:t>
            </a:r>
          </a:p>
          <a:p>
            <a:pPr algn="just">
              <a:lnSpc>
                <a:spcPct val="150000"/>
              </a:lnSpc>
            </a:pPr>
            <a:r>
              <a:rPr lang="en-US" dirty="0">
                <a:cs typeface="Times New Roman" panose="02020603050405020304" pitchFamily="18" charset="0"/>
              </a:rPr>
              <a:t>4. The DDS matched the accuracy of the Multi-Layer Perceptron (MLP) model but determined the optimal strategy 40% faster.</a:t>
            </a:r>
          </a:p>
          <a:p>
            <a:pPr algn="just">
              <a:lnSpc>
                <a:spcPct val="150000"/>
              </a:lnSpc>
            </a:pPr>
            <a:r>
              <a:rPr lang="en-US" dirty="0">
                <a:cs typeface="Times New Roman" panose="02020603050405020304" pitchFamily="18" charset="0"/>
              </a:rPr>
              <a:t>5. The DDS outperformed Random Forest (RF) by achieving 22% higher accuracy and determining driving strategies 20% faster.</a:t>
            </a:r>
            <a:endParaRPr lang="en-IN" dirty="0">
              <a:cs typeface="Times New Roman" panose="02020603050405020304" pitchFamily="18" charset="0"/>
            </a:endParaRPr>
          </a:p>
        </p:txBody>
      </p:sp>
    </p:spTree>
    <p:extLst>
      <p:ext uri="{BB962C8B-B14F-4D97-AF65-F5344CB8AC3E}">
        <p14:creationId xmlns:p14="http://schemas.microsoft.com/office/powerpoint/2010/main" val="3572705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8AC7B-842D-C31C-8A3A-E7BF397277DC}"/>
              </a:ext>
            </a:extLst>
          </p:cNvPr>
          <p:cNvSpPr txBox="1"/>
          <p:nvPr/>
        </p:nvSpPr>
        <p:spPr>
          <a:xfrm>
            <a:off x="1639229" y="1148576"/>
            <a:ext cx="323385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4C18E2CF-6251-4C4F-801D-33F63BAF33E0}"/>
              </a:ext>
            </a:extLst>
          </p:cNvPr>
          <p:cNvSpPr txBox="1"/>
          <p:nvPr/>
        </p:nvSpPr>
        <p:spPr>
          <a:xfrm>
            <a:off x="1784195" y="1962615"/>
            <a:ext cx="11853746" cy="4653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The future scope of the Driving Decision Strategy (DDS) project is promising, with </a:t>
            </a:r>
            <a:endParaRPr lang="en-US" sz="2000" dirty="0">
              <a:cs typeface="Times New Roman" panose="02020603050405020304" pitchFamily="18" charset="0"/>
            </a:endParaRPr>
          </a:p>
          <a:p>
            <a:pPr>
              <a:lnSpc>
                <a:spcPct val="150000"/>
              </a:lnSpc>
            </a:pPr>
            <a:r>
              <a:rPr lang="en-US" sz="2000" dirty="0">
                <a:solidFill>
                  <a:srgbClr val="000000"/>
                </a:solidFill>
                <a:effectLst/>
                <a:cs typeface="Times New Roman" panose="02020603050405020304" pitchFamily="18" charset="0"/>
              </a:rPr>
              <a:t>      numerous avenues for advancement.</a:t>
            </a:r>
          </a:p>
          <a:p>
            <a:pPr marL="285750" indent="-285750">
              <a:lnSpc>
                <a:spcPct val="150000"/>
              </a:lnSpc>
              <a:buFont typeface="Arial" panose="020B0604020202020204" pitchFamily="34" charset="0"/>
              <a:buChar char="•"/>
            </a:pPr>
            <a:r>
              <a:rPr lang="en-US" sz="2000" dirty="0">
                <a:solidFill>
                  <a:srgbClr val="000000"/>
                </a:solidFill>
                <a:cs typeface="Times New Roman" panose="02020603050405020304" pitchFamily="18" charset="0"/>
              </a:rPr>
              <a:t> </a:t>
            </a:r>
            <a:r>
              <a:rPr lang="en-US" sz="2000" dirty="0">
                <a:solidFill>
                  <a:srgbClr val="000000"/>
                </a:solidFill>
                <a:effectLst/>
                <a:cs typeface="Times New Roman" panose="02020603050405020304" pitchFamily="18" charset="0"/>
              </a:rPr>
              <a:t>Enhancing data integration from various sensors, such as LiDAR and cameras, can significantly improve the system's situational awareness. </a:t>
            </a:r>
            <a:endParaRPr lang="en-US" sz="2000" dirty="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Additionally, incorporating real-time learning capabilities would allow the DDS to adapt dynamically to new driving conditions.</a:t>
            </a: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Exploring vehicle-to-everything (V2X) communication can further enhance safety and efficiency by facilitating information sharing among vehicles and infrastructure.</a:t>
            </a: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Overall, the DDS can evolve to address regulatory frameworks, public acceptance, and optimization for fleet management, paving the way for more reliable and effective autonomous vehicle systems.</a:t>
            </a:r>
            <a:endParaRPr lang="en-IN" sz="2000" dirty="0">
              <a:cs typeface="Times New Roman" panose="02020603050405020304" pitchFamily="18" charset="0"/>
            </a:endParaRPr>
          </a:p>
        </p:txBody>
      </p:sp>
    </p:spTree>
    <p:extLst>
      <p:ext uri="{BB962C8B-B14F-4D97-AF65-F5344CB8AC3E}">
        <p14:creationId xmlns:p14="http://schemas.microsoft.com/office/powerpoint/2010/main" val="300533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355" y="587097"/>
            <a:ext cx="5338167" cy="667345"/>
          </a:xfrm>
          <a:prstGeom prst="rect">
            <a:avLst/>
          </a:prstGeom>
          <a:noFill/>
          <a:ln/>
        </p:spPr>
        <p:txBody>
          <a:bodyPr wrap="none" lIns="0" tIns="0" rIns="0" bIns="0" rtlCol="0" anchor="t"/>
          <a:lstStyle/>
          <a:p>
            <a:pPr marL="0" indent="0">
              <a:lnSpc>
                <a:spcPts val="5250"/>
              </a:lnSpc>
              <a:buNone/>
            </a:pPr>
            <a:r>
              <a:rPr lang="en-US" sz="4200" b="1" kern="0" spc="-126" dirty="0">
                <a:solidFill>
                  <a:srgbClr val="000000"/>
                </a:solidFill>
                <a:latin typeface="Inter" pitchFamily="34" charset="0"/>
                <a:ea typeface="Inter" pitchFamily="34" charset="-122"/>
                <a:cs typeface="Inter" pitchFamily="34" charset="-120"/>
              </a:rPr>
              <a:t>Existing System</a:t>
            </a:r>
            <a:endParaRPr lang="en-US" sz="4200" dirty="0"/>
          </a:p>
        </p:txBody>
      </p:sp>
      <p:pic>
        <p:nvPicPr>
          <p:cNvPr id="3" name="Image 0" descr="preencoded.png"/>
          <p:cNvPicPr>
            <a:picLocks noChangeAspect="1"/>
          </p:cNvPicPr>
          <p:nvPr/>
        </p:nvPicPr>
        <p:blipFill>
          <a:blip r:embed="rId3"/>
          <a:stretch>
            <a:fillRect/>
          </a:stretch>
        </p:blipFill>
        <p:spPr>
          <a:xfrm>
            <a:off x="747355" y="1463872"/>
            <a:ext cx="4165044" cy="2574131"/>
          </a:xfrm>
          <a:prstGeom prst="rect">
            <a:avLst/>
          </a:prstGeom>
        </p:spPr>
      </p:pic>
      <p:sp>
        <p:nvSpPr>
          <p:cNvPr id="4" name="Text 1"/>
          <p:cNvSpPr/>
          <p:nvPr/>
        </p:nvSpPr>
        <p:spPr>
          <a:xfrm>
            <a:off x="747355" y="4247433"/>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Recognition</a:t>
            </a:r>
            <a:endParaRPr lang="en-US" sz="2100" dirty="0"/>
          </a:p>
        </p:txBody>
      </p:sp>
      <p:sp>
        <p:nvSpPr>
          <p:cNvPr id="5" name="Text 2"/>
          <p:cNvSpPr/>
          <p:nvPr/>
        </p:nvSpPr>
        <p:spPr>
          <a:xfrm>
            <a:off x="747355" y="4642604"/>
            <a:ext cx="4165044" cy="1024414"/>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Vehicles use sensors such as GPS, cameras, and radar to gather information about the environment.</a:t>
            </a:r>
            <a:endParaRPr lang="en-US" sz="1650" dirty="0"/>
          </a:p>
        </p:txBody>
      </p:sp>
      <p:pic>
        <p:nvPicPr>
          <p:cNvPr id="6" name="Image 1" descr="preencoded.png"/>
          <p:cNvPicPr>
            <a:picLocks noChangeAspect="1"/>
          </p:cNvPicPr>
          <p:nvPr/>
        </p:nvPicPr>
        <p:blipFill>
          <a:blip r:embed="rId4"/>
          <a:stretch>
            <a:fillRect/>
          </a:stretch>
        </p:blipFill>
        <p:spPr>
          <a:xfrm>
            <a:off x="5232678" y="1463872"/>
            <a:ext cx="4165044" cy="2574131"/>
          </a:xfrm>
          <a:prstGeom prst="rect">
            <a:avLst/>
          </a:prstGeom>
        </p:spPr>
      </p:pic>
      <p:sp>
        <p:nvSpPr>
          <p:cNvPr id="7" name="Text 3"/>
          <p:cNvSpPr/>
          <p:nvPr/>
        </p:nvSpPr>
        <p:spPr>
          <a:xfrm>
            <a:off x="5232677" y="4248147"/>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Judgement</a:t>
            </a:r>
            <a:endParaRPr lang="en-US" sz="2100" dirty="0"/>
          </a:p>
        </p:txBody>
      </p:sp>
      <p:sp>
        <p:nvSpPr>
          <p:cNvPr id="8" name="Text 4"/>
          <p:cNvSpPr/>
          <p:nvPr/>
        </p:nvSpPr>
        <p:spPr>
          <a:xfrm>
            <a:off x="5232677" y="4643199"/>
            <a:ext cx="4165044" cy="682943"/>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Based on sensor data, the vehicle determines the optimal driving strategy.</a:t>
            </a:r>
            <a:endParaRPr lang="en-US" sz="1650" dirty="0"/>
          </a:p>
        </p:txBody>
      </p:sp>
      <p:pic>
        <p:nvPicPr>
          <p:cNvPr id="9" name="Image 2" descr="preencoded.png"/>
          <p:cNvPicPr>
            <a:picLocks noChangeAspect="1"/>
          </p:cNvPicPr>
          <p:nvPr/>
        </p:nvPicPr>
        <p:blipFill>
          <a:blip r:embed="rId5"/>
          <a:stretch>
            <a:fillRect/>
          </a:stretch>
        </p:blipFill>
        <p:spPr>
          <a:xfrm>
            <a:off x="9718000" y="1463871"/>
            <a:ext cx="4165044" cy="2574131"/>
          </a:xfrm>
          <a:prstGeom prst="rect">
            <a:avLst/>
          </a:prstGeom>
        </p:spPr>
      </p:pic>
      <p:sp>
        <p:nvSpPr>
          <p:cNvPr id="10" name="Text 5"/>
          <p:cNvSpPr/>
          <p:nvPr/>
        </p:nvSpPr>
        <p:spPr>
          <a:xfrm>
            <a:off x="9718000" y="4248147"/>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Control</a:t>
            </a:r>
            <a:endParaRPr lang="en-US" sz="2100" dirty="0"/>
          </a:p>
        </p:txBody>
      </p:sp>
      <p:sp>
        <p:nvSpPr>
          <p:cNvPr id="11" name="Text 6"/>
          <p:cNvSpPr/>
          <p:nvPr/>
        </p:nvSpPr>
        <p:spPr>
          <a:xfrm>
            <a:off x="9717999" y="4654629"/>
            <a:ext cx="4165044" cy="682943"/>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The vehicle executes the driving plan autonomously after analysis.</a:t>
            </a:r>
            <a:endParaRPr lang="en-US" sz="1650" dirty="0"/>
          </a:p>
        </p:txBody>
      </p:sp>
      <p:sp>
        <p:nvSpPr>
          <p:cNvPr id="13" name="Text 8"/>
          <p:cNvSpPr/>
          <p:nvPr/>
        </p:nvSpPr>
        <p:spPr>
          <a:xfrm>
            <a:off x="1088946" y="6664762"/>
            <a:ext cx="12794099" cy="1173717"/>
          </a:xfrm>
          <a:prstGeom prst="rect">
            <a:avLst/>
          </a:prstGeom>
          <a:noFill/>
          <a:ln/>
        </p:spPr>
        <p:txBody>
          <a:bodyPr wrap="none" lIns="0" tIns="0" rIns="0" bIns="0" rtlCol="0" anchor="t"/>
          <a:lstStyle/>
          <a:p>
            <a:pPr marL="342900" indent="-342900" algn="l">
              <a:lnSpc>
                <a:spcPts val="2650"/>
              </a:lnSpc>
              <a:buSzPct val="100000"/>
              <a:buChar char="•"/>
            </a:pPr>
            <a:endParaRPr lang="en-US" sz="1650" dirty="0"/>
          </a:p>
        </p:txBody>
      </p:sp>
      <p:sp>
        <p:nvSpPr>
          <p:cNvPr id="18" name="TextBox 17">
            <a:extLst>
              <a:ext uri="{FF2B5EF4-FFF2-40B4-BE49-F238E27FC236}">
                <a16:creationId xmlns:a16="http://schemas.microsoft.com/office/drawing/2014/main" id="{B99B2C29-EDD7-3CFC-9545-D22B994431DC}"/>
              </a:ext>
            </a:extLst>
          </p:cNvPr>
          <p:cNvSpPr txBox="1"/>
          <p:nvPr/>
        </p:nvSpPr>
        <p:spPr>
          <a:xfrm>
            <a:off x="982980" y="5822457"/>
            <a:ext cx="1314561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"driving decision strategy using machine learning for an autonomous vehicle" system enables autonomous driving decisions using real-time machine learning algorithms</a:t>
            </a:r>
          </a:p>
          <a:p>
            <a:pPr marL="285750" indent="-285750">
              <a:buFont typeface="Arial" panose="020B0604020202020204" pitchFamily="34" charset="0"/>
              <a:buChar char="•"/>
            </a:pPr>
            <a:r>
              <a:rPr lang="en-US" sz="2000" dirty="0"/>
              <a:t>A machine learning model uses the pre-processed data to learn driving patterns and predict optimal decisions in various scenarios.</a:t>
            </a:r>
          </a:p>
          <a:p>
            <a:pPr marL="285750" indent="-285750">
              <a:buFont typeface="Arial" panose="020B0604020202020204" pitchFamily="34" charset="0"/>
              <a:buChar char="•"/>
            </a:pPr>
            <a:r>
              <a:rPr lang="en-US" sz="2000" dirty="0"/>
              <a:t>The decision-making module then translates these predictions into driving actions like steering, braking, or accelerating.</a:t>
            </a:r>
            <a:endParaRPr lang="en-I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D67C5-7E41-02B0-1077-68939078F079}"/>
              </a:ext>
            </a:extLst>
          </p:cNvPr>
          <p:cNvSpPr txBox="1"/>
          <p:nvPr/>
        </p:nvSpPr>
        <p:spPr>
          <a:xfrm>
            <a:off x="1405054" y="1025912"/>
            <a:ext cx="413710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C5C59AB9-DB7A-6781-7C7A-AE92B439E336}"/>
              </a:ext>
            </a:extLst>
          </p:cNvPr>
          <p:cNvSpPr txBox="1"/>
          <p:nvPr/>
        </p:nvSpPr>
        <p:spPr>
          <a:xfrm>
            <a:off x="1405054" y="2041092"/>
            <a:ext cx="11909502" cy="46596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000000"/>
                </a:solidFill>
                <a:effectLst/>
              </a:rPr>
              <a:t>Y.N. Jeong, </a:t>
            </a:r>
            <a:r>
              <a:rPr lang="en-IN" sz="2000" dirty="0" err="1">
                <a:solidFill>
                  <a:srgbClr val="000000"/>
                </a:solidFill>
                <a:effectLst/>
              </a:rPr>
              <a:t>S.R.Son</a:t>
            </a:r>
            <a:r>
              <a:rPr lang="en-IN" sz="2000" dirty="0">
                <a:solidFill>
                  <a:srgbClr val="000000"/>
                </a:solidFill>
                <a:effectLst/>
              </a:rPr>
              <a:t>, E.H. Jeong and B.K. Lee, "An Integrated Self-Diagnosis System for an Autonomous Vehicle Based on an IoT Gateway and Deep Learning," Applied Sciences, vol. 8, no. 7, July 2018.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Yukiko </a:t>
            </a:r>
            <a:r>
              <a:rPr lang="en-IN" sz="2000" dirty="0" err="1">
                <a:solidFill>
                  <a:srgbClr val="000000"/>
                </a:solidFill>
                <a:effectLst/>
              </a:rPr>
              <a:t>Kenmochi</a:t>
            </a:r>
            <a:r>
              <a:rPr lang="en-IN" sz="2000" dirty="0">
                <a:solidFill>
                  <a:srgbClr val="000000"/>
                </a:solidFill>
                <a:effectLst/>
              </a:rPr>
              <a:t>, Lilian </a:t>
            </a:r>
            <a:r>
              <a:rPr lang="en-IN" sz="2000" dirty="0" err="1">
                <a:solidFill>
                  <a:srgbClr val="000000"/>
                </a:solidFill>
                <a:effectLst/>
              </a:rPr>
              <a:t>Buzer</a:t>
            </a:r>
            <a:r>
              <a:rPr lang="en-IN" sz="2000" dirty="0">
                <a:solidFill>
                  <a:srgbClr val="000000"/>
                </a:solidFill>
                <a:effectLst/>
              </a:rPr>
              <a:t>, Akihiro Sugimoto, </a:t>
            </a:r>
            <a:r>
              <a:rPr lang="en-IN" sz="2000" dirty="0" err="1">
                <a:solidFill>
                  <a:srgbClr val="000000"/>
                </a:solidFill>
                <a:effectLst/>
              </a:rPr>
              <a:t>Ikuko</a:t>
            </a:r>
            <a:r>
              <a:rPr lang="en-IN" sz="2000" dirty="0">
                <a:solidFill>
                  <a:srgbClr val="000000"/>
                </a:solidFill>
                <a:effectLst/>
              </a:rPr>
              <a:t> Shimizu, "Discrete plane segmentation and estimation from a point cloud using local geometric patterns, "International Journal of Automation and Computing, Vol. 5, No. 3, pp746-256, 2008.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Ning Y e, </a:t>
            </a:r>
            <a:r>
              <a:rPr lang="en-IN" sz="2000" dirty="0" err="1">
                <a:solidFill>
                  <a:srgbClr val="000000"/>
                </a:solidFill>
                <a:effectLst/>
              </a:rPr>
              <a:t>Yingya</a:t>
            </a:r>
            <a:r>
              <a:rPr lang="en-IN" sz="2000" dirty="0">
                <a:solidFill>
                  <a:srgbClr val="000000"/>
                </a:solidFill>
                <a:effectLst/>
              </a:rPr>
              <a:t> Zhang, </a:t>
            </a:r>
            <a:r>
              <a:rPr lang="en-IN" sz="2000" dirty="0" err="1">
                <a:solidFill>
                  <a:srgbClr val="000000"/>
                </a:solidFill>
                <a:effectLst/>
              </a:rPr>
              <a:t>Ruchuan</a:t>
            </a:r>
            <a:r>
              <a:rPr lang="en-IN" sz="2000" dirty="0">
                <a:solidFill>
                  <a:srgbClr val="000000"/>
                </a:solidFill>
                <a:effectLst/>
              </a:rPr>
              <a:t> Wang, Reza </a:t>
            </a:r>
            <a:r>
              <a:rPr lang="en-IN" sz="2000" dirty="0" err="1">
                <a:solidFill>
                  <a:srgbClr val="000000"/>
                </a:solidFill>
                <a:effectLst/>
              </a:rPr>
              <a:t>Malekian</a:t>
            </a:r>
            <a:r>
              <a:rPr lang="en-IN" sz="2000" dirty="0">
                <a:solidFill>
                  <a:srgbClr val="000000"/>
                </a:solidFill>
                <a:effectLst/>
              </a:rPr>
              <a:t>, "Vehicle trajectory prediction based on Hidden Markov Model, " The KSII Transactions on Internet and Information Systems, Vol. IO, No. 7, 2017.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Li-Jie Zhao, Tian-You Chai, De-Cheng Yuan, "Selective ensemble extreme learning machine </a:t>
            </a:r>
            <a:r>
              <a:rPr lang="en-IN" sz="2000" dirty="0" err="1">
                <a:solidFill>
                  <a:srgbClr val="000000"/>
                </a:solidFill>
                <a:effectLst/>
              </a:rPr>
              <a:t>modeling</a:t>
            </a:r>
            <a:r>
              <a:rPr lang="en-IN" sz="2000" dirty="0">
                <a:solidFill>
                  <a:srgbClr val="000000"/>
                </a:solidFill>
                <a:effectLst/>
              </a:rPr>
              <a:t> of effluent quality in wastewater treatment plants, " International Journal of Automation and Computing, Vol.9, No.6, 2012</a:t>
            </a:r>
            <a:endParaRPr lang="en-IN" sz="2000" dirty="0"/>
          </a:p>
        </p:txBody>
      </p:sp>
    </p:spTree>
    <p:extLst>
      <p:ext uri="{BB962C8B-B14F-4D97-AF65-F5344CB8AC3E}">
        <p14:creationId xmlns:p14="http://schemas.microsoft.com/office/powerpoint/2010/main" val="398559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0B6BC-E78E-6A41-0EBE-9301BE385B02}"/>
              </a:ext>
            </a:extLst>
          </p:cNvPr>
          <p:cNvSpPr txBox="1"/>
          <p:nvPr/>
        </p:nvSpPr>
        <p:spPr>
          <a:xfrm>
            <a:off x="1282390" y="1333014"/>
            <a:ext cx="3490332" cy="523220"/>
          </a:xfrm>
          <a:prstGeom prst="rect">
            <a:avLst/>
          </a:prstGeom>
          <a:noFill/>
        </p:spPr>
        <p:txBody>
          <a:bodyPr wrap="square" rtlCol="0">
            <a:spAutoFit/>
          </a:bodyPr>
          <a:lstStyle/>
          <a:p>
            <a:r>
              <a:rPr lang="en-IN" sz="2800" b="1" dirty="0" err="1"/>
              <a:t>Github</a:t>
            </a:r>
            <a:r>
              <a:rPr lang="en-IN" sz="2800" b="1" dirty="0"/>
              <a:t> Link:</a:t>
            </a:r>
          </a:p>
        </p:txBody>
      </p:sp>
      <p:sp>
        <p:nvSpPr>
          <p:cNvPr id="4" name="TextBox 3">
            <a:extLst>
              <a:ext uri="{FF2B5EF4-FFF2-40B4-BE49-F238E27FC236}">
                <a16:creationId xmlns:a16="http://schemas.microsoft.com/office/drawing/2014/main" id="{A24C42A6-912D-2913-CB91-8455E3EB7EFE}"/>
              </a:ext>
            </a:extLst>
          </p:cNvPr>
          <p:cNvSpPr txBox="1"/>
          <p:nvPr/>
        </p:nvSpPr>
        <p:spPr>
          <a:xfrm>
            <a:off x="1282389" y="3055655"/>
            <a:ext cx="8151543" cy="646331"/>
          </a:xfrm>
          <a:prstGeom prst="rect">
            <a:avLst/>
          </a:prstGeom>
          <a:noFill/>
        </p:spPr>
        <p:txBody>
          <a:bodyPr wrap="square">
            <a:spAutoFit/>
          </a:bodyPr>
          <a:lstStyle/>
          <a:p>
            <a:r>
              <a:rPr lang="en-IN" dirty="0">
                <a:hlinkClick r:id="rId2"/>
              </a:rPr>
              <a:t>https://github.com/Bhargav3000/A-Driving-Decision-Strategy-based-on-Machine-Learning-for-Autonomous-vehicle</a:t>
            </a:r>
            <a:endParaRPr lang="en-IN" dirty="0"/>
          </a:p>
        </p:txBody>
      </p:sp>
    </p:spTree>
    <p:extLst>
      <p:ext uri="{BB962C8B-B14F-4D97-AF65-F5344CB8AC3E}">
        <p14:creationId xmlns:p14="http://schemas.microsoft.com/office/powerpoint/2010/main" val="3608003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7726" y="675442"/>
            <a:ext cx="6126718"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                     </a:t>
            </a:r>
            <a:endParaRPr lang="en-US" sz="4800" dirty="0"/>
          </a:p>
        </p:txBody>
      </p:sp>
      <p:sp>
        <p:nvSpPr>
          <p:cNvPr id="3" name="Text 1"/>
          <p:cNvSpPr/>
          <p:nvPr/>
        </p:nvSpPr>
        <p:spPr>
          <a:xfrm>
            <a:off x="857726" y="1931313"/>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4" name="Text 2"/>
          <p:cNvSpPr/>
          <p:nvPr/>
        </p:nvSpPr>
        <p:spPr>
          <a:xfrm>
            <a:off x="857726" y="259889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5" name="Text 3"/>
          <p:cNvSpPr/>
          <p:nvPr/>
        </p:nvSpPr>
        <p:spPr>
          <a:xfrm>
            <a:off x="857726" y="3266480"/>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6" name="Text 4"/>
          <p:cNvSpPr/>
          <p:nvPr/>
        </p:nvSpPr>
        <p:spPr>
          <a:xfrm>
            <a:off x="6031892" y="3413344"/>
            <a:ext cx="7284601"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Thank you  </a:t>
            </a:r>
            <a:endParaRPr lang="en-US" sz="4800" dirty="0"/>
          </a:p>
        </p:txBody>
      </p:sp>
      <p:sp>
        <p:nvSpPr>
          <p:cNvPr id="7" name="Text 5"/>
          <p:cNvSpPr/>
          <p:nvPr/>
        </p:nvSpPr>
        <p:spPr>
          <a:xfrm>
            <a:off x="857726" y="5159335"/>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8" name="Text 6"/>
          <p:cNvSpPr/>
          <p:nvPr/>
        </p:nvSpPr>
        <p:spPr>
          <a:xfrm>
            <a:off x="12377854" y="6436340"/>
            <a:ext cx="1394820" cy="391954"/>
          </a:xfrm>
          <a:prstGeom prst="rect">
            <a:avLst/>
          </a:prstGeom>
          <a:noFill/>
          <a:ln/>
        </p:spPr>
        <p:txBody>
          <a:bodyPr wrap="none" lIns="0" tIns="0" rIns="0" bIns="0" rtlCol="0" anchor="t"/>
          <a:lstStyle/>
          <a:p>
            <a:pPr marL="0" indent="0">
              <a:lnSpc>
                <a:spcPts val="3050"/>
              </a:lnSpc>
              <a:buNone/>
            </a:pPr>
            <a:r>
              <a:rPr lang="en-US" sz="2000" b="1" dirty="0"/>
              <a:t>By Batch 6</a:t>
            </a:r>
          </a:p>
          <a:p>
            <a:pPr marL="0" indent="0">
              <a:lnSpc>
                <a:spcPts val="3050"/>
              </a:lnSpc>
              <a:buNone/>
            </a:pPr>
            <a:r>
              <a:rPr lang="en-US" sz="2000" b="1" dirty="0"/>
              <a:t>CSE</a:t>
            </a:r>
          </a:p>
        </p:txBody>
      </p:sp>
      <p:sp>
        <p:nvSpPr>
          <p:cNvPr id="9" name="Text 7"/>
          <p:cNvSpPr/>
          <p:nvPr/>
        </p:nvSpPr>
        <p:spPr>
          <a:xfrm>
            <a:off x="857726" y="6494502"/>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0" name="Text 8"/>
          <p:cNvSpPr/>
          <p:nvPr/>
        </p:nvSpPr>
        <p:spPr>
          <a:xfrm>
            <a:off x="857726" y="716208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1" name="Freeform 4">
            <a:extLst>
              <a:ext uri="{FF2B5EF4-FFF2-40B4-BE49-F238E27FC236}">
                <a16:creationId xmlns:a16="http://schemas.microsoft.com/office/drawing/2014/main" id="{62D7F5E0-8142-922E-CF7D-302C4723ECA6}"/>
              </a:ext>
            </a:extLst>
          </p:cNvPr>
          <p:cNvSpPr/>
          <p:nvPr/>
        </p:nvSpPr>
        <p:spPr>
          <a:xfrm>
            <a:off x="-11151" y="180916"/>
            <a:ext cx="2063471" cy="2046863"/>
          </a:xfrm>
          <a:custGeom>
            <a:avLst/>
            <a:gdLst/>
            <a:ahLst/>
            <a:cxnLst/>
            <a:rect l="l" t="t" r="r" b="b"/>
            <a:pathLst>
              <a:path w="7607339" h="7607339">
                <a:moveTo>
                  <a:pt x="0" y="0"/>
                </a:moveTo>
                <a:lnTo>
                  <a:pt x="7607339" y="0"/>
                </a:lnTo>
                <a:lnTo>
                  <a:pt x="7607339" y="7607340"/>
                </a:lnTo>
                <a:lnTo>
                  <a:pt x="0" y="7607340"/>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8907" y="611981"/>
            <a:ext cx="5564148" cy="695444"/>
          </a:xfrm>
          <a:prstGeom prst="rect">
            <a:avLst/>
          </a:prstGeom>
          <a:noFill/>
          <a:ln/>
        </p:spPr>
        <p:txBody>
          <a:bodyPr wrap="none" lIns="0" tIns="0" rIns="0" bIns="0" rtlCol="0" anchor="t"/>
          <a:lstStyle/>
          <a:p>
            <a:pPr marL="0" indent="0">
              <a:lnSpc>
                <a:spcPts val="5450"/>
              </a:lnSpc>
              <a:buNone/>
            </a:pPr>
            <a:r>
              <a:rPr lang="en-US" sz="4350" b="1" kern="0" spc="-131" dirty="0">
                <a:solidFill>
                  <a:srgbClr val="000000"/>
                </a:solidFill>
                <a:latin typeface="Inter" pitchFamily="34" charset="0"/>
                <a:ea typeface="Inter" pitchFamily="34" charset="-122"/>
                <a:cs typeface="Inter" pitchFamily="34" charset="-120"/>
              </a:rPr>
              <a:t>Disadvantages</a:t>
            </a:r>
            <a:endParaRPr lang="en-US" sz="4350" dirty="0"/>
          </a:p>
        </p:txBody>
      </p:sp>
      <p:pic>
        <p:nvPicPr>
          <p:cNvPr id="3" name="Image 0" descr="preencoded.png"/>
          <p:cNvPicPr>
            <a:picLocks noChangeAspect="1"/>
          </p:cNvPicPr>
          <p:nvPr/>
        </p:nvPicPr>
        <p:blipFill>
          <a:blip r:embed="rId3"/>
          <a:stretch>
            <a:fillRect/>
          </a:stretch>
        </p:blipFill>
        <p:spPr>
          <a:xfrm>
            <a:off x="778907" y="1752481"/>
            <a:ext cx="4134922" cy="2555558"/>
          </a:xfrm>
          <a:prstGeom prst="rect">
            <a:avLst/>
          </a:prstGeom>
        </p:spPr>
      </p:pic>
      <p:sp>
        <p:nvSpPr>
          <p:cNvPr id="4" name="Text 1"/>
          <p:cNvSpPr/>
          <p:nvPr/>
        </p:nvSpPr>
        <p:spPr>
          <a:xfrm>
            <a:off x="778907" y="4586168"/>
            <a:ext cx="2782014" cy="347782"/>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pitchFamily="34" charset="0"/>
                <a:ea typeface="Inter" pitchFamily="34" charset="-122"/>
                <a:cs typeface="Inter" pitchFamily="34" charset="-120"/>
              </a:rPr>
              <a:t>Sensor Overload</a:t>
            </a:r>
            <a:endParaRPr lang="en-US" sz="2150" dirty="0"/>
          </a:p>
        </p:txBody>
      </p:sp>
      <p:sp>
        <p:nvSpPr>
          <p:cNvPr id="5" name="Text 2"/>
          <p:cNvSpPr/>
          <p:nvPr/>
        </p:nvSpPr>
        <p:spPr>
          <a:xfrm>
            <a:off x="778907" y="5067419"/>
            <a:ext cx="4134922" cy="249197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numerous sensors used in autonomous vehicles generate large amounts of data, which can overload the vehicle's electrical system. This results in slower processing of data and reduced efficiency in judgment and control decisions​.</a:t>
            </a:r>
            <a:endParaRPr lang="en-US" sz="1750" dirty="0"/>
          </a:p>
        </p:txBody>
      </p:sp>
      <p:pic>
        <p:nvPicPr>
          <p:cNvPr id="6" name="Image 1" descr="preencoded.png"/>
          <p:cNvPicPr>
            <a:picLocks noChangeAspect="1"/>
          </p:cNvPicPr>
          <p:nvPr/>
        </p:nvPicPr>
        <p:blipFill>
          <a:blip r:embed="rId4"/>
          <a:stretch>
            <a:fillRect/>
          </a:stretch>
        </p:blipFill>
        <p:spPr>
          <a:xfrm>
            <a:off x="5247680" y="1752481"/>
            <a:ext cx="4134922" cy="2555558"/>
          </a:xfrm>
          <a:prstGeom prst="rect">
            <a:avLst/>
          </a:prstGeom>
        </p:spPr>
      </p:pic>
      <p:sp>
        <p:nvSpPr>
          <p:cNvPr id="7" name="Text 3"/>
          <p:cNvSpPr/>
          <p:nvPr/>
        </p:nvSpPr>
        <p:spPr>
          <a:xfrm>
            <a:off x="5247680" y="4586168"/>
            <a:ext cx="4134922" cy="695563"/>
          </a:xfrm>
          <a:prstGeom prst="rect">
            <a:avLst/>
          </a:prstGeom>
          <a:noFill/>
          <a:ln/>
        </p:spPr>
        <p:txBody>
          <a:bodyPr wrap="square" lIns="0" tIns="0" rIns="0" bIns="0" rtlCol="0" anchor="t"/>
          <a:lstStyle/>
          <a:p>
            <a:pPr marL="0" indent="0" algn="l">
              <a:lnSpc>
                <a:spcPts val="2700"/>
              </a:lnSpc>
              <a:buNone/>
            </a:pPr>
            <a:r>
              <a:rPr lang="en-US" sz="2150" b="1" kern="0" spc="-66" dirty="0">
                <a:solidFill>
                  <a:srgbClr val="272525"/>
                </a:solidFill>
                <a:latin typeface="Inter" pitchFamily="34" charset="0"/>
                <a:ea typeface="Inter" pitchFamily="34" charset="-122"/>
                <a:cs typeface="Inter" pitchFamily="34" charset="-120"/>
              </a:rPr>
              <a:t>Limited Focus on Internal Factors</a:t>
            </a:r>
            <a:endParaRPr lang="en-US" sz="2150" dirty="0"/>
          </a:p>
        </p:txBody>
      </p:sp>
      <p:sp>
        <p:nvSpPr>
          <p:cNvPr id="8" name="Text 4"/>
          <p:cNvSpPr/>
          <p:nvPr/>
        </p:nvSpPr>
        <p:spPr>
          <a:xfrm>
            <a:off x="5247680" y="5415201"/>
            <a:ext cx="4134922" cy="249197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Existing systems primarily rely on external factors such as pedestrians, road conditions, GPS, and radar data for decision-making. They fail to consider internal vehicle conditions like RPM levels, steering angles, and overall vehicle health​.</a:t>
            </a:r>
            <a:endParaRPr lang="en-US" sz="1750" dirty="0"/>
          </a:p>
        </p:txBody>
      </p:sp>
      <p:pic>
        <p:nvPicPr>
          <p:cNvPr id="9" name="Image 2" descr="preencoded.png"/>
          <p:cNvPicPr>
            <a:picLocks noChangeAspect="1"/>
          </p:cNvPicPr>
          <p:nvPr/>
        </p:nvPicPr>
        <p:blipFill>
          <a:blip r:embed="rId5"/>
          <a:stretch>
            <a:fillRect/>
          </a:stretch>
        </p:blipFill>
        <p:spPr>
          <a:xfrm>
            <a:off x="9716453" y="1752481"/>
            <a:ext cx="4135041" cy="2555558"/>
          </a:xfrm>
          <a:prstGeom prst="rect">
            <a:avLst/>
          </a:prstGeom>
        </p:spPr>
      </p:pic>
      <p:sp>
        <p:nvSpPr>
          <p:cNvPr id="10" name="Text 5"/>
          <p:cNvSpPr/>
          <p:nvPr/>
        </p:nvSpPr>
        <p:spPr>
          <a:xfrm>
            <a:off x="9716453" y="4586168"/>
            <a:ext cx="4135041" cy="695563"/>
          </a:xfrm>
          <a:prstGeom prst="rect">
            <a:avLst/>
          </a:prstGeom>
          <a:noFill/>
          <a:ln/>
        </p:spPr>
        <p:txBody>
          <a:bodyPr wrap="square" lIns="0" tIns="0" rIns="0" bIns="0" rtlCol="0" anchor="t"/>
          <a:lstStyle/>
          <a:p>
            <a:pPr marL="0" indent="0" algn="l">
              <a:lnSpc>
                <a:spcPts val="2700"/>
              </a:lnSpc>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Limited Adaptability</a:t>
            </a:r>
            <a:endParaRPr lang="en-US" sz="2150" dirty="0"/>
          </a:p>
        </p:txBody>
      </p:sp>
      <p:sp>
        <p:nvSpPr>
          <p:cNvPr id="11" name="Text 6"/>
          <p:cNvSpPr/>
          <p:nvPr/>
        </p:nvSpPr>
        <p:spPr>
          <a:xfrm>
            <a:off x="9716453" y="5415201"/>
            <a:ext cx="4135041" cy="2135981"/>
          </a:xfrm>
          <a:prstGeom prst="rect">
            <a:avLst/>
          </a:prstGeom>
          <a:noFill/>
          <a:ln/>
        </p:spPr>
        <p:txBody>
          <a:bodyPr wrap="square" lIns="0" tIns="0" rIns="0" bIns="0" rtlCol="0" anchor="t"/>
          <a:lstStyle/>
          <a:p>
            <a:pPr marL="0" indent="0" algn="l">
              <a:lnSpc>
                <a:spcPts val="2800"/>
              </a:lnSpc>
              <a:buNone/>
            </a:pPr>
            <a:r>
              <a:rPr lang="en-US" dirty="0"/>
              <a:t>Traditional rule-based systems rely on fixed algorithms and decision rules, making them inflexible in handling novel or unexpected driving scenarios. They cannot adapt to dynamic conditions not explicitly programmed. This limitation often results in suboptimal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0700" y="850940"/>
            <a:ext cx="6005274" cy="750689"/>
          </a:xfrm>
          <a:prstGeom prst="rect">
            <a:avLst/>
          </a:prstGeom>
          <a:noFill/>
          <a:ln/>
        </p:spPr>
        <p:txBody>
          <a:bodyPr wrap="none" lIns="0" tIns="0" rIns="0" bIns="0" rtlCol="0" anchor="t"/>
          <a:lstStyle/>
          <a:p>
            <a:pPr marL="0" indent="0">
              <a:lnSpc>
                <a:spcPts val="5900"/>
              </a:lnSpc>
              <a:buNone/>
            </a:pPr>
            <a:r>
              <a:rPr lang="en-US" sz="4700" b="1" kern="0" spc="-142" dirty="0">
                <a:solidFill>
                  <a:srgbClr val="000000"/>
                </a:solidFill>
                <a:latin typeface="Inter" pitchFamily="34" charset="0"/>
                <a:ea typeface="Inter" pitchFamily="34" charset="-122"/>
                <a:cs typeface="Inter" pitchFamily="34" charset="-120"/>
              </a:rPr>
              <a:t>Proposed System</a:t>
            </a:r>
            <a:endParaRPr lang="en-US" sz="4700" dirty="0"/>
          </a:p>
        </p:txBody>
      </p:sp>
      <p:sp>
        <p:nvSpPr>
          <p:cNvPr id="4" name="Text 1"/>
          <p:cNvSpPr/>
          <p:nvPr/>
        </p:nvSpPr>
        <p:spPr>
          <a:xfrm>
            <a:off x="1225034" y="1961913"/>
            <a:ext cx="7078266" cy="94855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Proposed System introduces a </a:t>
            </a:r>
            <a:r>
              <a:rPr lang="en-US" sz="1850" b="1" kern="0" spc="-38" dirty="0">
                <a:solidFill>
                  <a:srgbClr val="272525"/>
                </a:solidFill>
                <a:latin typeface="Inter" pitchFamily="34" charset="0"/>
                <a:ea typeface="Inter" pitchFamily="34" charset="-122"/>
                <a:cs typeface="Inter" pitchFamily="34" charset="-120"/>
              </a:rPr>
              <a:t>Driving Decision Strategy (DDS)</a:t>
            </a:r>
            <a:r>
              <a:rPr lang="en-US" sz="1850" kern="0" spc="-38" dirty="0">
                <a:solidFill>
                  <a:srgbClr val="272525"/>
                </a:solidFill>
                <a:latin typeface="Inter" pitchFamily="34" charset="0"/>
                <a:ea typeface="Inter" pitchFamily="34" charset="-122"/>
                <a:cs typeface="Inter" pitchFamily="34" charset="-120"/>
              </a:rPr>
              <a:t> that analyzes internal vehicle data like steering and RPM levels.</a:t>
            </a:r>
            <a:endParaRPr lang="en-US" sz="1850" dirty="0"/>
          </a:p>
        </p:txBody>
      </p:sp>
      <p:sp>
        <p:nvSpPr>
          <p:cNvPr id="5" name="Text 2"/>
          <p:cNvSpPr/>
          <p:nvPr/>
        </p:nvSpPr>
        <p:spPr>
          <a:xfrm>
            <a:off x="1225034" y="3198971"/>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Existing systems primarily focus on external data, such as road conditions and pedestrians.</a:t>
            </a:r>
            <a:endParaRPr lang="en-US" sz="1850" dirty="0"/>
          </a:p>
        </p:txBody>
      </p:sp>
      <p:sp>
        <p:nvSpPr>
          <p:cNvPr id="6" name="Text 3"/>
          <p:cNvSpPr/>
          <p:nvPr/>
        </p:nvSpPr>
        <p:spPr>
          <a:xfrm>
            <a:off x="1225034" y="4051697"/>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proposed system improves decision-making by considering internal vehicle conditions for predicting driving actions.</a:t>
            </a:r>
            <a:endParaRPr lang="en-US" sz="1850" dirty="0"/>
          </a:p>
        </p:txBody>
      </p:sp>
      <p:sp>
        <p:nvSpPr>
          <p:cNvPr id="7" name="Text 4"/>
          <p:cNvSpPr/>
          <p:nvPr/>
        </p:nvSpPr>
        <p:spPr>
          <a:xfrm>
            <a:off x="1225034" y="4988480"/>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Internal data, such as steering angle and speed, is gathered through sensors.</a:t>
            </a:r>
            <a:endParaRPr lang="en-US" sz="1850" dirty="0"/>
          </a:p>
        </p:txBody>
      </p:sp>
      <p:sp>
        <p:nvSpPr>
          <p:cNvPr id="8" name="Text 5"/>
          <p:cNvSpPr/>
          <p:nvPr/>
        </p:nvSpPr>
        <p:spPr>
          <a:xfrm>
            <a:off x="1225034" y="5757148"/>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application retrieves takes data and uses </a:t>
            </a:r>
            <a:r>
              <a:rPr lang="en-US" sz="1850" b="1" kern="0" spc="-38" dirty="0">
                <a:solidFill>
                  <a:srgbClr val="272525"/>
                </a:solidFill>
                <a:latin typeface="Inter" pitchFamily="34" charset="0"/>
                <a:ea typeface="Inter" pitchFamily="34" charset="-122"/>
                <a:cs typeface="Inter" pitchFamily="34" charset="-120"/>
              </a:rPr>
              <a:t>machine learning algorithms</a:t>
            </a:r>
            <a:r>
              <a:rPr lang="en-US" sz="1850" kern="0" spc="-38" dirty="0">
                <a:solidFill>
                  <a:srgbClr val="272525"/>
                </a:solidFill>
                <a:latin typeface="Inter" pitchFamily="34" charset="0"/>
                <a:ea typeface="Inter" pitchFamily="34" charset="-122"/>
                <a:cs typeface="Inter" pitchFamily="34" charset="-120"/>
              </a:rPr>
              <a:t> to make predictions.</a:t>
            </a:r>
            <a:endParaRPr lang="en-US" sz="1850" dirty="0"/>
          </a:p>
        </p:txBody>
      </p:sp>
      <p:sp>
        <p:nvSpPr>
          <p:cNvPr id="9" name="Text 6"/>
          <p:cNvSpPr/>
          <p:nvPr/>
        </p:nvSpPr>
        <p:spPr>
          <a:xfrm>
            <a:off x="1225034" y="6609874"/>
            <a:ext cx="7078266" cy="768668"/>
          </a:xfrm>
          <a:prstGeom prst="rect">
            <a:avLst/>
          </a:prstGeom>
          <a:noFill/>
          <a:ln/>
        </p:spPr>
        <p:txBody>
          <a:bodyPr wrap="square" lIns="0" tIns="0" rIns="0" bIns="0" rtlCol="0" anchor="t"/>
          <a:lstStyle/>
          <a:p>
            <a:pPr marL="342900" indent="-342900">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This approach helps efficiently determine steering conditions and lane changes for better driving decisions.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53797" y="670798"/>
            <a:ext cx="9208651" cy="762238"/>
          </a:xfrm>
          <a:prstGeom prst="rect">
            <a:avLst/>
          </a:prstGeom>
          <a:noFill/>
          <a:ln/>
        </p:spPr>
        <p:txBody>
          <a:bodyPr wrap="none" lIns="0" tIns="0" rIns="0" bIns="0" rtlCol="0" anchor="t"/>
          <a:lstStyle/>
          <a:p>
            <a:pPr marL="0" indent="0">
              <a:lnSpc>
                <a:spcPts val="6000"/>
              </a:lnSpc>
              <a:buNone/>
            </a:pPr>
            <a:r>
              <a:rPr lang="en-US" sz="4800" b="1" kern="0" spc="-144" dirty="0">
                <a:solidFill>
                  <a:srgbClr val="000000"/>
                </a:solidFill>
                <a:latin typeface="Inter" pitchFamily="34" charset="0"/>
                <a:ea typeface="Inter" pitchFamily="34" charset="-122"/>
                <a:cs typeface="Inter" pitchFamily="34" charset="-120"/>
              </a:rPr>
              <a:t>Advantages of Proposed System</a:t>
            </a:r>
            <a:endParaRPr lang="en-US" sz="4800" dirty="0"/>
          </a:p>
        </p:txBody>
      </p:sp>
      <p:pic>
        <p:nvPicPr>
          <p:cNvPr id="3" name="Image 0" descr="preencoded.png"/>
          <p:cNvPicPr>
            <a:picLocks noChangeAspect="1"/>
          </p:cNvPicPr>
          <p:nvPr/>
        </p:nvPicPr>
        <p:blipFill>
          <a:blip r:embed="rId3"/>
          <a:stretch>
            <a:fillRect/>
          </a:stretch>
        </p:blipFill>
        <p:spPr>
          <a:xfrm>
            <a:off x="853797" y="1920835"/>
            <a:ext cx="4063603" cy="2511385"/>
          </a:xfrm>
          <a:prstGeom prst="rect">
            <a:avLst/>
          </a:prstGeom>
        </p:spPr>
      </p:pic>
      <p:sp>
        <p:nvSpPr>
          <p:cNvPr id="4" name="Text 1"/>
          <p:cNvSpPr/>
          <p:nvPr/>
        </p:nvSpPr>
        <p:spPr>
          <a:xfrm>
            <a:off x="853797" y="4737140"/>
            <a:ext cx="4063603" cy="762238"/>
          </a:xfrm>
          <a:prstGeom prst="rect">
            <a:avLst/>
          </a:prstGeom>
          <a:noFill/>
          <a:ln/>
        </p:spPr>
        <p:txBody>
          <a:bodyPr wrap="squar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Comprehensive Decision-Making</a:t>
            </a:r>
            <a:endParaRPr lang="en-US" sz="2400" dirty="0"/>
          </a:p>
        </p:txBody>
      </p:sp>
      <p:sp>
        <p:nvSpPr>
          <p:cNvPr id="5" name="Text 2"/>
          <p:cNvSpPr/>
          <p:nvPr/>
        </p:nvSpPr>
        <p:spPr>
          <a:xfrm>
            <a:off x="853797" y="5645706"/>
            <a:ext cx="4063603" cy="1561148"/>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Considers internal factors (vehicle health, steering, RPM), leading to more accurate driving strategies.</a:t>
            </a:r>
            <a:endParaRPr lang="en-US" sz="1900" dirty="0"/>
          </a:p>
        </p:txBody>
      </p:sp>
      <p:pic>
        <p:nvPicPr>
          <p:cNvPr id="6" name="Image 1" descr="preencoded.png"/>
          <p:cNvPicPr>
            <a:picLocks noChangeAspect="1"/>
          </p:cNvPicPr>
          <p:nvPr/>
        </p:nvPicPr>
        <p:blipFill>
          <a:blip r:embed="rId4"/>
          <a:stretch>
            <a:fillRect/>
          </a:stretch>
        </p:blipFill>
        <p:spPr>
          <a:xfrm>
            <a:off x="5283279" y="1920835"/>
            <a:ext cx="4063722" cy="2511504"/>
          </a:xfrm>
          <a:prstGeom prst="rect">
            <a:avLst/>
          </a:prstGeom>
        </p:spPr>
      </p:pic>
      <p:sp>
        <p:nvSpPr>
          <p:cNvPr id="7" name="Text 3"/>
          <p:cNvSpPr/>
          <p:nvPr/>
        </p:nvSpPr>
        <p:spPr>
          <a:xfrm>
            <a:off x="5283279" y="4737259"/>
            <a:ext cx="4063722" cy="762238"/>
          </a:xfrm>
          <a:prstGeom prst="rect">
            <a:avLst/>
          </a:prstGeom>
          <a:noFill/>
          <a:ln/>
        </p:spPr>
        <p:txBody>
          <a:bodyPr wrap="squar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Improved Prediction Accuracy</a:t>
            </a:r>
            <a:endParaRPr lang="en-US" sz="2400" dirty="0"/>
          </a:p>
        </p:txBody>
      </p:sp>
      <p:sp>
        <p:nvSpPr>
          <p:cNvPr id="8" name="Text 4"/>
          <p:cNvSpPr/>
          <p:nvPr/>
        </p:nvSpPr>
        <p:spPr>
          <a:xfrm>
            <a:off x="5283279" y="5645825"/>
            <a:ext cx="4063722" cy="1951434"/>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The DDS, using a genetic algorithm, outperforms traditional machine learning models like Random Forest and MLP in terms of prediction accuracy​.</a:t>
            </a:r>
            <a:endParaRPr lang="en-US" sz="1900" dirty="0"/>
          </a:p>
        </p:txBody>
      </p:sp>
      <p:pic>
        <p:nvPicPr>
          <p:cNvPr id="9" name="Image 2" descr="preencoded.png"/>
          <p:cNvPicPr>
            <a:picLocks noChangeAspect="1"/>
          </p:cNvPicPr>
          <p:nvPr/>
        </p:nvPicPr>
        <p:blipFill>
          <a:blip r:embed="rId5"/>
          <a:stretch>
            <a:fillRect/>
          </a:stretch>
        </p:blipFill>
        <p:spPr>
          <a:xfrm>
            <a:off x="9712881" y="1920835"/>
            <a:ext cx="4063603" cy="2511385"/>
          </a:xfrm>
          <a:prstGeom prst="rect">
            <a:avLst/>
          </a:prstGeom>
        </p:spPr>
      </p:pic>
      <p:sp>
        <p:nvSpPr>
          <p:cNvPr id="10" name="Text 5"/>
          <p:cNvSpPr/>
          <p:nvPr/>
        </p:nvSpPr>
        <p:spPr>
          <a:xfrm>
            <a:off x="9712881" y="4737140"/>
            <a:ext cx="3049310" cy="381119"/>
          </a:xfrm>
          <a:prstGeom prst="rect">
            <a:avLst/>
          </a:prstGeom>
          <a:noFill/>
          <a:ln/>
        </p:spPr>
        <p:txBody>
          <a:bodyPr wrap="non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Faster Processing</a:t>
            </a:r>
            <a:endParaRPr lang="en-US" sz="2400" dirty="0"/>
          </a:p>
        </p:txBody>
      </p:sp>
      <p:sp>
        <p:nvSpPr>
          <p:cNvPr id="11" name="Text 6"/>
          <p:cNvSpPr/>
          <p:nvPr/>
        </p:nvSpPr>
        <p:spPr>
          <a:xfrm>
            <a:off x="9712881" y="5264587"/>
            <a:ext cx="4063603" cy="1561148"/>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Genetic algorithms allow for faster and more efficient decision-making by optimizing input values from sensors​.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78523" y="622459"/>
            <a:ext cx="7559754" cy="1414701"/>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pitchFamily="34" charset="0"/>
                <a:ea typeface="Inter" pitchFamily="34" charset="-122"/>
                <a:cs typeface="Inter" pitchFamily="34" charset="-120"/>
              </a:rPr>
              <a:t>Hardware and Software Requirements</a:t>
            </a:r>
            <a:endParaRPr lang="en-US" sz="4450" dirty="0"/>
          </a:p>
        </p:txBody>
      </p:sp>
      <p:sp>
        <p:nvSpPr>
          <p:cNvPr id="4" name="Text 1"/>
          <p:cNvSpPr/>
          <p:nvPr/>
        </p:nvSpPr>
        <p:spPr>
          <a:xfrm>
            <a:off x="6278523" y="2376607"/>
            <a:ext cx="7559754" cy="362069"/>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6278523" y="3078123"/>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Hardware</a:t>
            </a:r>
            <a:endParaRPr lang="en-US" sz="2650" dirty="0"/>
          </a:p>
        </p:txBody>
      </p:sp>
      <p:sp>
        <p:nvSpPr>
          <p:cNvPr id="6" name="Text 3"/>
          <p:cNvSpPr/>
          <p:nvPr/>
        </p:nvSpPr>
        <p:spPr>
          <a:xfrm>
            <a:off x="6640592" y="3842028"/>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System : i5 or above.</a:t>
            </a:r>
            <a:endParaRPr lang="en-US" sz="1750" dirty="0"/>
          </a:p>
        </p:txBody>
      </p:sp>
      <p:sp>
        <p:nvSpPr>
          <p:cNvPr id="7" name="Text 4"/>
          <p:cNvSpPr/>
          <p:nvPr/>
        </p:nvSpPr>
        <p:spPr>
          <a:xfrm>
            <a:off x="6640592" y="4283273"/>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Ram : 8 GB</a:t>
            </a:r>
            <a:endParaRPr lang="en-US" sz="1750" dirty="0"/>
          </a:p>
        </p:txBody>
      </p:sp>
      <p:sp>
        <p:nvSpPr>
          <p:cNvPr id="8" name="Text 5"/>
          <p:cNvSpPr/>
          <p:nvPr/>
        </p:nvSpPr>
        <p:spPr>
          <a:xfrm>
            <a:off x="6640592" y="4724519"/>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Hard Disk : 40 GB</a:t>
            </a:r>
            <a:endParaRPr lang="en-US" sz="1750" dirty="0"/>
          </a:p>
        </p:txBody>
      </p:sp>
      <p:sp>
        <p:nvSpPr>
          <p:cNvPr id="9" name="Text 6"/>
          <p:cNvSpPr/>
          <p:nvPr/>
        </p:nvSpPr>
        <p:spPr>
          <a:xfrm>
            <a:off x="6278523" y="5426035"/>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Software</a:t>
            </a:r>
            <a:endParaRPr lang="en-US" sz="2650" dirty="0"/>
          </a:p>
        </p:txBody>
      </p:sp>
      <p:sp>
        <p:nvSpPr>
          <p:cNvPr id="10" name="Text 7"/>
          <p:cNvSpPr/>
          <p:nvPr/>
        </p:nvSpPr>
        <p:spPr>
          <a:xfrm>
            <a:off x="6640592" y="6189940"/>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Operating system : Windows 8 or Above.</a:t>
            </a:r>
            <a:endParaRPr lang="en-US" sz="1750" dirty="0"/>
          </a:p>
        </p:txBody>
      </p:sp>
      <p:sp>
        <p:nvSpPr>
          <p:cNvPr id="11" name="Text 8"/>
          <p:cNvSpPr/>
          <p:nvPr/>
        </p:nvSpPr>
        <p:spPr>
          <a:xfrm>
            <a:off x="6640592" y="6631186"/>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Coding Language : Python 3.0.7</a:t>
            </a:r>
            <a:endParaRPr lang="en-US" sz="1750" dirty="0"/>
          </a:p>
        </p:txBody>
      </p:sp>
      <p:sp>
        <p:nvSpPr>
          <p:cNvPr id="12" name="Text 9"/>
          <p:cNvSpPr/>
          <p:nvPr/>
        </p:nvSpPr>
        <p:spPr>
          <a:xfrm>
            <a:off x="6278523" y="7247811"/>
            <a:ext cx="7559754" cy="362069"/>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50437" y="70770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Novelty</a:t>
            </a:r>
            <a:endParaRPr lang="en-US" sz="4850" dirty="0"/>
          </a:p>
        </p:txBody>
      </p:sp>
      <p:sp>
        <p:nvSpPr>
          <p:cNvPr id="4" name="Text 1"/>
          <p:cNvSpPr/>
          <p:nvPr/>
        </p:nvSpPr>
        <p:spPr>
          <a:xfrm>
            <a:off x="6745367" y="1849517"/>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Internal Data Focus</a:t>
            </a:r>
            <a:r>
              <a:rPr lang="en-US" sz="1900" kern="0" spc="-39" dirty="0">
                <a:solidFill>
                  <a:srgbClr val="272525"/>
                </a:solidFill>
                <a:latin typeface="Inter" pitchFamily="34" charset="0"/>
                <a:ea typeface="Inter" pitchFamily="34" charset="-122"/>
                <a:cs typeface="Inter" pitchFamily="34" charset="-120"/>
              </a:rPr>
              <a:t>: The system uniquely integrates internal vehicle data like RPM and steering angles, which are typically ignored in traditional autonomous driving strategies.</a:t>
            </a:r>
            <a:endParaRPr lang="en-US" sz="1900" dirty="0"/>
          </a:p>
        </p:txBody>
      </p:sp>
      <p:sp>
        <p:nvSpPr>
          <p:cNvPr id="5" name="Text 2"/>
          <p:cNvSpPr/>
          <p:nvPr/>
        </p:nvSpPr>
        <p:spPr>
          <a:xfrm>
            <a:off x="6745367" y="3120985"/>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Driving Decision Strategy (DDS)</a:t>
            </a:r>
            <a:r>
              <a:rPr lang="en-US" sz="1900" kern="0" spc="-39" dirty="0">
                <a:solidFill>
                  <a:srgbClr val="272525"/>
                </a:solidFill>
                <a:latin typeface="Inter" pitchFamily="34" charset="0"/>
                <a:ea typeface="Inter" pitchFamily="34" charset="-122"/>
                <a:cs typeface="Inter" pitchFamily="34" charset="-120"/>
              </a:rPr>
              <a:t>: Introduces a machine learning-based DDS that enhances decision-making for autonomous vehicles by using internal data.</a:t>
            </a:r>
            <a:endParaRPr lang="en-US" sz="1900" dirty="0"/>
          </a:p>
        </p:txBody>
      </p:sp>
      <p:sp>
        <p:nvSpPr>
          <p:cNvPr id="6" name="Text 3"/>
          <p:cNvSpPr/>
          <p:nvPr/>
        </p:nvSpPr>
        <p:spPr>
          <a:xfrm>
            <a:off x="6745367" y="4392454"/>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Genetic Algorithm Optimization</a:t>
            </a:r>
            <a:r>
              <a:rPr lang="en-US" sz="1900" kern="0" spc="-39" dirty="0">
                <a:solidFill>
                  <a:srgbClr val="272525"/>
                </a:solidFill>
                <a:latin typeface="Inter" pitchFamily="34" charset="0"/>
                <a:ea typeface="Inter" pitchFamily="34" charset="-122"/>
                <a:cs typeface="Inter" pitchFamily="34" charset="-120"/>
              </a:rPr>
              <a:t>: Employs a genetic algorithm to select optimal values for faster and more accurate decision-making compared to traditional machine learning methods.</a:t>
            </a:r>
            <a:endParaRPr lang="en-US" sz="1900" dirty="0"/>
          </a:p>
        </p:txBody>
      </p:sp>
      <p:sp>
        <p:nvSpPr>
          <p:cNvPr id="7" name="Text 4"/>
          <p:cNvSpPr/>
          <p:nvPr/>
        </p:nvSpPr>
        <p:spPr>
          <a:xfrm>
            <a:off x="6745367" y="5663922"/>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Internal and External Data Fusion</a:t>
            </a:r>
            <a:r>
              <a:rPr lang="en-US" sz="1900" kern="0" spc="-39" dirty="0">
                <a:solidFill>
                  <a:srgbClr val="272525"/>
                </a:solidFill>
                <a:latin typeface="Inter" pitchFamily="34" charset="0"/>
                <a:ea typeface="Inter" pitchFamily="34" charset="-122"/>
                <a:cs typeface="Inter" pitchFamily="34" charset="-120"/>
              </a:rPr>
              <a:t>: Combines both internal (e.g., RPM) and external (e.g., road conditions) data for a more comprehensive driving strategy.</a:t>
            </a:r>
            <a:endParaRPr lang="en-US" sz="1900" dirty="0"/>
          </a:p>
        </p:txBody>
      </p:sp>
      <p:sp>
        <p:nvSpPr>
          <p:cNvPr id="8" name="Text 5"/>
          <p:cNvSpPr/>
          <p:nvPr/>
        </p:nvSpPr>
        <p:spPr>
          <a:xfrm>
            <a:off x="6350437" y="7126724"/>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028" name="Picture 4">
            <a:extLst>
              <a:ext uri="{FF2B5EF4-FFF2-40B4-BE49-F238E27FC236}">
                <a16:creationId xmlns:a16="http://schemas.microsoft.com/office/drawing/2014/main" id="{87848846-D0FC-D08C-4E92-4ACC8DA7B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722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20850" y="0"/>
            <a:ext cx="5486400" cy="8229600"/>
          </a:xfrm>
          <a:prstGeom prst="rect">
            <a:avLst/>
          </a:prstGeom>
        </p:spPr>
      </p:pic>
      <p:sp>
        <p:nvSpPr>
          <p:cNvPr id="3" name="Text 0"/>
          <p:cNvSpPr/>
          <p:nvPr/>
        </p:nvSpPr>
        <p:spPr>
          <a:xfrm>
            <a:off x="864037" y="76831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Architecture</a:t>
            </a:r>
            <a:endParaRPr lang="en-US" sz="4850" dirty="0"/>
          </a:p>
        </p:txBody>
      </p:sp>
      <p:sp>
        <p:nvSpPr>
          <p:cNvPr id="4" name="Text 1"/>
          <p:cNvSpPr/>
          <p:nvPr/>
        </p:nvSpPr>
        <p:spPr>
          <a:xfrm>
            <a:off x="864037" y="1910120"/>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2"/>
          <p:cNvSpPr/>
          <p:nvPr/>
        </p:nvSpPr>
        <p:spPr>
          <a:xfrm>
            <a:off x="864037" y="2582823"/>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7" name="Text 3"/>
          <p:cNvSpPr/>
          <p:nvPr/>
        </p:nvSpPr>
        <p:spPr>
          <a:xfrm>
            <a:off x="864037" y="5720834"/>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4"/>
          <p:cNvSpPr/>
          <p:nvPr/>
        </p:nvSpPr>
        <p:spPr>
          <a:xfrm>
            <a:off x="864037" y="6393537"/>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6" name="Picture 5">
            <a:extLst>
              <a:ext uri="{FF2B5EF4-FFF2-40B4-BE49-F238E27FC236}">
                <a16:creationId xmlns:a16="http://schemas.microsoft.com/office/drawing/2014/main" id="{0DC96B6F-5237-69AF-5894-7C1480F36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36" y="2107580"/>
            <a:ext cx="7644343" cy="45917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TotalTime>
  <Words>3631</Words>
  <Application>Microsoft Office PowerPoint</Application>
  <PresentationFormat>Custom</PresentationFormat>
  <Paragraphs>341</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Inter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 BHARGAV</cp:lastModifiedBy>
  <cp:revision>30</cp:revision>
  <dcterms:created xsi:type="dcterms:W3CDTF">2024-09-19T09:48:04Z</dcterms:created>
  <dcterms:modified xsi:type="dcterms:W3CDTF">2024-10-27T12:34:36Z</dcterms:modified>
</cp:coreProperties>
</file>